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280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6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6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6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6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9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16EF-4879-425B-9D15-74FB42CB0A44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48F-56C9-46B5-9105-1896CC541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2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16EF-4879-425B-9D15-74FB42CB0A44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10487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48F-56C9-46B5-9105-1896CC541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1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16EF-4879-425B-9D15-74FB42CB0A44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10487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48F-56C9-46B5-9105-1896CC541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16EF-4879-425B-9D15-74FB42CB0A44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48F-56C9-46B5-9105-1896CC541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34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16EF-4879-425B-9D15-74FB42CB0A44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10487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48F-56C9-46B5-9105-1896CC541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4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16EF-4879-425B-9D15-74FB42CB0A44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10487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48F-56C9-46B5-9105-1896CC541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4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4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4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4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4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16EF-4879-425B-9D15-74FB42CB0A44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104875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5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48F-56C9-46B5-9105-1896CC541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16EF-4879-425B-9D15-74FB42CB0A44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10487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48F-56C9-46B5-9105-1896CC541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16EF-4879-425B-9D15-74FB42CB0A44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104875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5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48F-56C9-46B5-9105-1896CC541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5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5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5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16EF-4879-425B-9D15-74FB42CB0A44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104875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48F-56C9-46B5-9105-1896CC541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2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72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16EF-4879-425B-9D15-74FB42CB0A44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10487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48F-56C9-46B5-9105-1896CC541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816EF-4879-425B-9D15-74FB42CB0A44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848F-56C9-46B5-9105-1896CC5415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/>
              <a:t>INTRODUCTION TO PROGRAMMING</a:t>
            </a:r>
            <a:br>
              <a:rPr lang="en-US" sz="7200" b="1" dirty="0"/>
            </a:br>
            <a:r>
              <a:rPr lang="en-US" sz="5400" b="1" dirty="0"/>
              <a:t>MODULE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Content Placeholder 7"/>
          <p:cNvSpPr>
            <a:spLocks noGrp="1"/>
          </p:cNvSpPr>
          <p:nvPr>
            <p:ph idx="1"/>
          </p:nvPr>
        </p:nvSpPr>
        <p:spPr>
          <a:xfrm>
            <a:off x="228600" y="304800"/>
            <a:ext cx="8915400" cy="617220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u="sng" dirty="0"/>
              <a:t>2. </a:t>
            </a:r>
            <a:r>
              <a:rPr lang="en-US" b="1" u="sng" dirty="0" err="1"/>
              <a:t>Input/Output</a:t>
            </a:r>
            <a:r>
              <a:rPr lang="en-US" b="1" u="sng" dirty="0"/>
              <a:t> Symbol :</a:t>
            </a:r>
          </a:p>
          <a:p>
            <a:r>
              <a:rPr lang="en-US" dirty="0"/>
              <a:t>This symbol is used to denote any input/output function in the program.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b="1" dirty="0"/>
          </a:p>
        </p:txBody>
      </p:sp>
      <p:pic>
        <p:nvPicPr>
          <p:cNvPr id="20971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4495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71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419600"/>
            <a:ext cx="3200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Content Placeholder 4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6126163"/>
          </a:xfrm>
        </p:spPr>
        <p:txBody>
          <a:bodyPr/>
          <a:lstStyle/>
          <a:p>
            <a:pPr>
              <a:buNone/>
            </a:pPr>
            <a:r>
              <a:rPr lang="en-US" b="1" u="sng" dirty="0"/>
              <a:t>3. Process Symbol :</a:t>
            </a:r>
          </a:p>
          <a:p>
            <a:r>
              <a:rPr lang="en-US" dirty="0"/>
              <a:t>A process symbol is used to represent arithmetic and data movement instructions in the flowchart. </a:t>
            </a:r>
          </a:p>
          <a:p>
            <a:r>
              <a:rPr lang="en-US" dirty="0"/>
              <a:t>All arithmetic processes of addition, subtraction, multiplication and division are indicated in the process symbol.</a:t>
            </a:r>
          </a:p>
        </p:txBody>
      </p:sp>
      <p:pic>
        <p:nvPicPr>
          <p:cNvPr id="20971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505200"/>
            <a:ext cx="3276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6875" lnSpcReduction="10000"/>
          </a:bodyPr>
          <a:lstStyle/>
          <a:p>
            <a:pPr>
              <a:buNone/>
            </a:pPr>
            <a:r>
              <a:rPr lang="en-US" u="sng" dirty="0"/>
              <a:t>4. </a:t>
            </a:r>
            <a:r>
              <a:rPr lang="en-US" b="1" u="sng" dirty="0"/>
              <a:t>Decision Symbol :</a:t>
            </a:r>
          </a:p>
          <a:p>
            <a:r>
              <a:rPr lang="en-US" dirty="0"/>
              <a:t>The decision symbol is used in a flowchart to indicate the point where a decision is to be made and branching done upon the result of the decision to one or more alternative paths.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b="1" u="sng" dirty="0"/>
              <a:t>5. </a:t>
            </a:r>
            <a:r>
              <a:rPr lang="en-US" b="1" u="sng" dirty="0" err="1"/>
              <a:t>Flowlines</a:t>
            </a:r>
            <a:r>
              <a:rPr lang="en-US" b="1" u="sng" dirty="0"/>
              <a:t> :</a:t>
            </a:r>
          </a:p>
          <a:p>
            <a:r>
              <a:rPr lang="en-US" dirty="0" err="1"/>
              <a:t>Flowlines</a:t>
            </a:r>
            <a:r>
              <a:rPr lang="en-US" dirty="0"/>
              <a:t> are solid lines with arrowheads which indicate the flow of operation.</a:t>
            </a:r>
          </a:p>
          <a:p>
            <a:r>
              <a:rPr lang="en-US" dirty="0"/>
              <a:t>They show the exact sequence in which the instructions are to be executed.</a:t>
            </a:r>
          </a:p>
        </p:txBody>
      </p:sp>
      <p:pic>
        <p:nvPicPr>
          <p:cNvPr id="209715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438400"/>
            <a:ext cx="2057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715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286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/>
              <a:t>6. Connectors</a:t>
            </a:r>
          </a:p>
          <a:p>
            <a:r>
              <a:rPr lang="en-US" dirty="0"/>
              <a:t>whenever the flowchart becomes complex and spreads over a number of pages connectors are used. </a:t>
            </a:r>
          </a:p>
          <a:p>
            <a:r>
              <a:rPr lang="en-US" dirty="0"/>
              <a:t>The connector represents entry from or exit to another part of the flowchart.</a:t>
            </a:r>
          </a:p>
          <a:p>
            <a:r>
              <a:rPr lang="en-US" dirty="0"/>
              <a:t>A connector symbol is indicated by a circle and a letter or a digit is placed in the circle. </a:t>
            </a:r>
          </a:p>
          <a:p>
            <a:r>
              <a:rPr lang="en-US" dirty="0"/>
              <a:t>This letter or digit indicates a link.</a:t>
            </a:r>
          </a:p>
        </p:txBody>
      </p:sp>
      <p:pic>
        <p:nvPicPr>
          <p:cNvPr id="20971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343400"/>
            <a:ext cx="1981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ADVANTAGES OF FLOWCHARTS</a:t>
            </a:r>
            <a:endParaRPr lang="en-US" dirty="0"/>
          </a:p>
        </p:txBody>
      </p:sp>
      <p:sp>
        <p:nvSpPr>
          <p:cNvPr id="104861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87500" lnSpcReduction="10000"/>
          </a:bodyPr>
          <a:lstStyle/>
          <a:p>
            <a:r>
              <a:rPr lang="en-US" dirty="0"/>
              <a:t>Developing the program logic and sequence.</a:t>
            </a:r>
          </a:p>
          <a:p>
            <a:r>
              <a:rPr lang="en-US" dirty="0"/>
              <a:t>Easier for the programmer to explain the logic of the program to others rather than a program.</a:t>
            </a:r>
          </a:p>
          <a:p>
            <a:r>
              <a:rPr lang="en-US" dirty="0"/>
              <a:t>It shows the execution of logical steps without the syntax and language complexities of a program.</a:t>
            </a:r>
          </a:p>
          <a:p>
            <a:r>
              <a:rPr lang="en-US" dirty="0"/>
              <a:t>Flowcharts can thus be used as working models in design of new software systems.</a:t>
            </a:r>
          </a:p>
          <a:p>
            <a:r>
              <a:rPr lang="en-US" dirty="0"/>
              <a:t>Once the flowchart is complete, it becomes very easy for programmers to write the program.</a:t>
            </a:r>
          </a:p>
          <a:p>
            <a:r>
              <a:rPr lang="en-US" dirty="0"/>
              <a:t>A flowchart is very helpful in the process of debugging a program.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Q1. Flowchart to add 2 numbers.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971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685800"/>
            <a:ext cx="2971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Q2. Flowchart to determine the greater of 2 numbers</a:t>
            </a:r>
          </a:p>
        </p:txBody>
      </p:sp>
      <p:pic>
        <p:nvPicPr>
          <p:cNvPr id="209716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762000"/>
            <a:ext cx="54864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6875" lnSpcReduction="10000"/>
          </a:bodyPr>
          <a:lstStyle/>
          <a:p>
            <a:r>
              <a:rPr lang="en-US" b="1" dirty="0"/>
              <a:t>Flowchart to get marks for 3 subjects and declare the result.</a:t>
            </a:r>
          </a:p>
          <a:p>
            <a:r>
              <a:rPr lang="en-US" b="1" dirty="0"/>
              <a:t>If the marks &gt;= 35 in all the subjects the student passes else fails.</a:t>
            </a:r>
          </a:p>
          <a:p>
            <a:pPr>
              <a:buNone/>
            </a:pPr>
            <a:r>
              <a:rPr lang="en-US" dirty="0"/>
              <a:t>The steps involved in this process are :</a:t>
            </a:r>
          </a:p>
          <a:p>
            <a:pPr>
              <a:buNone/>
            </a:pPr>
            <a:r>
              <a:rPr lang="en-US" dirty="0"/>
              <a:t>1. Start.</a:t>
            </a:r>
          </a:p>
          <a:p>
            <a:pPr>
              <a:buNone/>
            </a:pPr>
            <a:r>
              <a:rPr lang="en-US" dirty="0"/>
              <a:t>2. Create variables m1, m2, m3.</a:t>
            </a:r>
          </a:p>
          <a:p>
            <a:pPr>
              <a:buNone/>
            </a:pPr>
            <a:r>
              <a:rPr lang="en-US" dirty="0"/>
              <a:t>3. Read marks of three subjects m1, m2, m3.</a:t>
            </a:r>
          </a:p>
          <a:p>
            <a:pPr>
              <a:buNone/>
            </a:pPr>
            <a:r>
              <a:rPr lang="en-US" dirty="0"/>
              <a:t>4. If m1 &gt;= 35 </a:t>
            </a:r>
            <a:r>
              <a:rPr lang="en-US" dirty="0" err="1"/>
              <a:t>goto</a:t>
            </a:r>
            <a:r>
              <a:rPr lang="en-US" dirty="0"/>
              <a:t> step 5 else </a:t>
            </a:r>
            <a:r>
              <a:rPr lang="en-US" dirty="0" err="1"/>
              <a:t>goto</a:t>
            </a:r>
            <a:r>
              <a:rPr lang="en-US" dirty="0"/>
              <a:t> step 7</a:t>
            </a:r>
          </a:p>
          <a:p>
            <a:pPr>
              <a:buNone/>
            </a:pPr>
            <a:r>
              <a:rPr lang="en-US" dirty="0"/>
              <a:t>5. If m2 &gt;= 35 </a:t>
            </a:r>
            <a:r>
              <a:rPr lang="en-US" dirty="0" err="1"/>
              <a:t>goto</a:t>
            </a:r>
            <a:r>
              <a:rPr lang="en-US" dirty="0"/>
              <a:t> step 6 else </a:t>
            </a:r>
            <a:r>
              <a:rPr lang="en-US" dirty="0" err="1"/>
              <a:t>goto</a:t>
            </a:r>
            <a:r>
              <a:rPr lang="en-US" dirty="0"/>
              <a:t> step 7</a:t>
            </a:r>
          </a:p>
          <a:p>
            <a:pPr>
              <a:buNone/>
            </a:pPr>
            <a:r>
              <a:rPr lang="en-US" dirty="0"/>
              <a:t>6. If m3 &gt;= 35 print Pass. </a:t>
            </a:r>
            <a:r>
              <a:rPr lang="en-US" dirty="0" err="1"/>
              <a:t>Goto</a:t>
            </a:r>
            <a:r>
              <a:rPr lang="en-US" dirty="0"/>
              <a:t> step 8</a:t>
            </a:r>
          </a:p>
          <a:p>
            <a:pPr>
              <a:buNone/>
            </a:pPr>
            <a:r>
              <a:rPr lang="en-US" dirty="0"/>
              <a:t>7. Print fail</a:t>
            </a:r>
          </a:p>
          <a:p>
            <a:pPr>
              <a:buNone/>
            </a:pPr>
            <a:r>
              <a:rPr lang="en-US" dirty="0"/>
              <a:t>8. Stop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097161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5400000">
            <a:off x="643342" y="1481287"/>
            <a:ext cx="6858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To check whether character read from keyboard is Z. If it is Z then print END, else read another character.</a:t>
            </a:r>
          </a:p>
          <a:p>
            <a:pPr>
              <a:buNone/>
            </a:pPr>
            <a:r>
              <a:rPr lang="en-US" dirty="0"/>
              <a:t>The steps are :</a:t>
            </a:r>
          </a:p>
          <a:p>
            <a:pPr>
              <a:buNone/>
            </a:pPr>
            <a:r>
              <a:rPr lang="en-US" dirty="0"/>
              <a:t>1. Start</a:t>
            </a:r>
          </a:p>
          <a:p>
            <a:pPr>
              <a:buNone/>
            </a:pPr>
            <a:r>
              <a:rPr lang="en-US" dirty="0"/>
              <a:t>2. Create variable C</a:t>
            </a:r>
          </a:p>
          <a:p>
            <a:pPr>
              <a:buNone/>
            </a:pPr>
            <a:r>
              <a:rPr lang="en-US" dirty="0"/>
              <a:t>3. Read C,</a:t>
            </a:r>
          </a:p>
          <a:p>
            <a:pPr>
              <a:buNone/>
            </a:pPr>
            <a:r>
              <a:rPr lang="en-US" dirty="0"/>
              <a:t>4. Check if C = ‘Z’. If no </a:t>
            </a:r>
            <a:r>
              <a:rPr lang="en-US" dirty="0" err="1"/>
              <a:t>goto</a:t>
            </a:r>
            <a:r>
              <a:rPr lang="en-US" dirty="0"/>
              <a:t> step 3.</a:t>
            </a:r>
          </a:p>
          <a:p>
            <a:pPr>
              <a:buNone/>
            </a:pPr>
            <a:r>
              <a:rPr lang="en-US" dirty="0"/>
              <a:t>5. Print END</a:t>
            </a:r>
          </a:p>
          <a:p>
            <a:pPr>
              <a:buNone/>
            </a:pPr>
            <a:r>
              <a:rPr lang="en-US" dirty="0"/>
              <a:t>6. Stop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6553200"/>
          </a:xfrm>
        </p:spPr>
        <p:txBody>
          <a:bodyPr>
            <a:normAutofit fontScale="90625" lnSpcReduction="20000"/>
          </a:bodyPr>
          <a:lstStyle/>
          <a:p>
            <a:r>
              <a:rPr lang="en-US" b="1" dirty="0"/>
              <a:t>Computers are capable of handling various complex problems which are tedious and routine in nature. </a:t>
            </a:r>
          </a:p>
          <a:p>
            <a:r>
              <a:rPr lang="en-US" b="1" dirty="0"/>
              <a:t>In order that a computer solve a problem, a method for the solution and a detailed procedure has to be prepared by the programmer. </a:t>
            </a:r>
          </a:p>
          <a:p>
            <a:r>
              <a:rPr lang="en-US" b="1" dirty="0"/>
              <a:t>The problem solving Involves :</a:t>
            </a:r>
          </a:p>
          <a:p>
            <a:pPr>
              <a:buNone/>
            </a:pPr>
            <a:r>
              <a:rPr lang="en-US" b="1" dirty="0"/>
              <a:t>- Detailed study of the problem</a:t>
            </a:r>
          </a:p>
          <a:p>
            <a:pPr>
              <a:buNone/>
            </a:pPr>
            <a:r>
              <a:rPr lang="en-US" b="1" dirty="0"/>
              <a:t>- Problem redefinition</a:t>
            </a:r>
          </a:p>
          <a:p>
            <a:pPr>
              <a:buNone/>
            </a:pPr>
            <a:r>
              <a:rPr lang="en-US" b="1" dirty="0"/>
              <a:t>- Identification of input data, output requirements and conditions and limitations</a:t>
            </a:r>
          </a:p>
          <a:p>
            <a:pPr>
              <a:buNone/>
            </a:pPr>
            <a:r>
              <a:rPr lang="en-US" b="1" dirty="0"/>
              <a:t>- Alternative methods of solution</a:t>
            </a:r>
          </a:p>
          <a:p>
            <a:pPr>
              <a:buNone/>
            </a:pPr>
            <a:r>
              <a:rPr lang="en-US" b="1" dirty="0"/>
              <a:t>- Selection of the most suitable method</a:t>
            </a:r>
          </a:p>
          <a:p>
            <a:pPr>
              <a:buNone/>
            </a:pPr>
            <a:r>
              <a:rPr lang="en-US" b="1" dirty="0"/>
              <a:t>- Preparation of a list of procedures and steps to obtain the solution</a:t>
            </a:r>
          </a:p>
          <a:p>
            <a:pPr>
              <a:buNone/>
            </a:pPr>
            <a:r>
              <a:rPr lang="en-US" b="1" dirty="0"/>
              <a:t>- Generating the output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0"/>
            <a:ext cx="4191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1250" lnSpcReduction="20000"/>
          </a:bodyPr>
          <a:lstStyle/>
          <a:p>
            <a:pPr>
              <a:buNone/>
            </a:pPr>
            <a:r>
              <a:rPr lang="en-US" b="1" dirty="0"/>
              <a:t>Assignment-1</a:t>
            </a:r>
          </a:p>
          <a:p>
            <a:pPr>
              <a:buNone/>
            </a:pPr>
            <a:r>
              <a:rPr lang="en-US" b="1" dirty="0"/>
              <a:t>1. Write the steps and draw the flowcharts for the following :</a:t>
            </a:r>
          </a:p>
          <a:p>
            <a:pPr>
              <a:buNone/>
            </a:pPr>
            <a:r>
              <a:rPr lang="en-US" dirty="0"/>
              <a:t>a) </a:t>
            </a:r>
            <a:r>
              <a:rPr lang="en-US" dirty="0">
                <a:solidFill>
                  <a:srgbClr val="FFC000"/>
                </a:solidFill>
              </a:rPr>
              <a:t>Find the average of three numbers a, b and c.</a:t>
            </a:r>
          </a:p>
          <a:p>
            <a:pPr>
              <a:buNone/>
            </a:pPr>
            <a:r>
              <a:rPr lang="en-US" dirty="0"/>
              <a:t>b) </a:t>
            </a:r>
            <a:r>
              <a:rPr lang="en-US" dirty="0">
                <a:solidFill>
                  <a:srgbClr val="00B050"/>
                </a:solidFill>
              </a:rPr>
              <a:t>Find the volume and surface area of a sphere.</a:t>
            </a:r>
          </a:p>
          <a:p>
            <a:pPr>
              <a:buNone/>
            </a:pPr>
            <a:r>
              <a:rPr lang="en-US" dirty="0"/>
              <a:t>c) </a:t>
            </a:r>
            <a:r>
              <a:rPr lang="en-US" dirty="0">
                <a:solidFill>
                  <a:srgbClr val="0070C0"/>
                </a:solidFill>
              </a:rPr>
              <a:t>converts temperature in Celsius to Fahrenheit.</a:t>
            </a:r>
          </a:p>
          <a:p>
            <a:pPr>
              <a:buNone/>
            </a:pPr>
            <a:r>
              <a:rPr lang="en-US" dirty="0"/>
              <a:t>d) </a:t>
            </a:r>
            <a:r>
              <a:rPr lang="en-US" dirty="0">
                <a:solidFill>
                  <a:srgbClr val="00B0F0"/>
                </a:solidFill>
              </a:rPr>
              <a:t>Display first n even numbers.</a:t>
            </a:r>
          </a:p>
          <a:p>
            <a:pPr>
              <a:buNone/>
            </a:pPr>
            <a:r>
              <a:rPr lang="en-US" dirty="0"/>
              <a:t>e</a:t>
            </a:r>
            <a:r>
              <a:rPr lang="en-US" dirty="0">
                <a:solidFill>
                  <a:srgbClr val="002060"/>
                </a:solidFill>
              </a:rPr>
              <a:t>) Display days in a week after reading a number between 1 and 7.</a:t>
            </a:r>
          </a:p>
          <a:p>
            <a:pPr>
              <a:buNone/>
            </a:pPr>
            <a:r>
              <a:rPr lang="en-US" dirty="0"/>
              <a:t>f) </a:t>
            </a:r>
            <a:r>
              <a:rPr lang="en-US" dirty="0">
                <a:solidFill>
                  <a:srgbClr val="7030A0"/>
                </a:solidFill>
              </a:rPr>
              <a:t>Admission to a professional course is subject to the following conditions:</a:t>
            </a:r>
          </a:p>
          <a:p>
            <a:r>
              <a:rPr lang="en-US" dirty="0">
                <a:solidFill>
                  <a:srgbClr val="7030A0"/>
                </a:solidFill>
              </a:rPr>
              <a:t>Marks in mathematics&gt;=60</a:t>
            </a:r>
          </a:p>
          <a:p>
            <a:r>
              <a:rPr lang="en-US" dirty="0">
                <a:solidFill>
                  <a:srgbClr val="7030A0"/>
                </a:solidFill>
              </a:rPr>
              <a:t>Marks in physics&gt;=50</a:t>
            </a:r>
          </a:p>
          <a:p>
            <a:r>
              <a:rPr lang="en-US" dirty="0">
                <a:solidFill>
                  <a:srgbClr val="7030A0"/>
                </a:solidFill>
              </a:rPr>
              <a:t>Marks in chemistry&gt;=40</a:t>
            </a:r>
          </a:p>
          <a:p>
            <a:r>
              <a:rPr lang="en-US" dirty="0">
                <a:solidFill>
                  <a:srgbClr val="7030A0"/>
                </a:solidFill>
              </a:rPr>
              <a:t>Total in all three subjects&gt;=200</a:t>
            </a:r>
          </a:p>
          <a:p>
            <a:pPr>
              <a:buNone/>
            </a:pPr>
            <a:r>
              <a:rPr lang="en-US" dirty="0">
                <a:solidFill>
                  <a:srgbClr val="7030A0"/>
                </a:solidFill>
              </a:rPr>
              <a:t>Or</a:t>
            </a:r>
          </a:p>
          <a:p>
            <a:r>
              <a:rPr lang="en-US" dirty="0">
                <a:solidFill>
                  <a:srgbClr val="7030A0"/>
                </a:solidFill>
              </a:rPr>
              <a:t>Total in mathematics and physics&gt;=150</a:t>
            </a:r>
          </a:p>
          <a:p>
            <a:pPr>
              <a:buNone/>
            </a:pPr>
            <a:r>
              <a:rPr lang="en-US" dirty="0">
                <a:solidFill>
                  <a:srgbClr val="7030A0"/>
                </a:solidFill>
              </a:rPr>
              <a:t>Given the marks in 3 subjects and find the eligible candidate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Programming Languages</a:t>
            </a:r>
          </a:p>
        </p:txBody>
      </p:sp>
      <p:sp>
        <p:nvSpPr>
          <p:cNvPr id="1048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Low-level languages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7030A0"/>
                </a:solidFill>
              </a:rPr>
              <a:t>Machine language, Assembly language</a:t>
            </a:r>
          </a:p>
          <a:p>
            <a:r>
              <a:rPr lang="en-US" b="1" dirty="0"/>
              <a:t>Middle Level languages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7030A0"/>
                </a:solidFill>
              </a:rPr>
              <a:t>C programming language</a:t>
            </a:r>
          </a:p>
          <a:p>
            <a:r>
              <a:rPr lang="en-US" b="1" dirty="0"/>
              <a:t>High level languages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7030A0"/>
                </a:solidFill>
              </a:rPr>
              <a:t>COBOL, FORTRAN, C++, C#, </a:t>
            </a:r>
            <a:r>
              <a:rPr lang="en-US" b="1" dirty="0" err="1">
                <a:solidFill>
                  <a:srgbClr val="7030A0"/>
                </a:solidFill>
              </a:rPr>
              <a:t>.net</a:t>
            </a:r>
            <a:r>
              <a:rPr lang="en-US" b="1" dirty="0">
                <a:solidFill>
                  <a:srgbClr val="7030A0"/>
                </a:solidFill>
              </a:rPr>
              <a:t>, java, PHP, Ruby, Perl, Python, GO, Rust, etc……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Language Translators</a:t>
            </a:r>
          </a:p>
        </p:txBody>
      </p:sp>
      <p:sp>
        <p:nvSpPr>
          <p:cNvPr id="10486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Assembler</a:t>
            </a:r>
          </a:p>
          <a:p>
            <a:r>
              <a:rPr lang="en-US" b="1" dirty="0">
                <a:solidFill>
                  <a:srgbClr val="7030A0"/>
                </a:solidFill>
              </a:rPr>
              <a:t>Compiler</a:t>
            </a:r>
          </a:p>
          <a:p>
            <a:r>
              <a:rPr lang="en-US" b="1" dirty="0">
                <a:solidFill>
                  <a:srgbClr val="7030A0"/>
                </a:solidFill>
              </a:rPr>
              <a:t>Interpreter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dirty="0"/>
              <a:t>History of C</a:t>
            </a:r>
          </a:p>
        </p:txBody>
      </p:sp>
      <p:sp>
        <p:nvSpPr>
          <p:cNvPr id="1048631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0625" lnSpcReduction="20000"/>
          </a:bodyPr>
          <a:lstStyle/>
          <a:p>
            <a:r>
              <a:rPr lang="en-US" dirty="0"/>
              <a:t>It is one of the most popular computer languages because it is </a:t>
            </a:r>
            <a:r>
              <a:rPr lang="en-US" b="1" dirty="0">
                <a:solidFill>
                  <a:srgbClr val="7030A0"/>
                </a:solidFill>
              </a:rPr>
              <a:t>structured, high-level, machine independent</a:t>
            </a:r>
            <a:r>
              <a:rPr lang="en-US" dirty="0"/>
              <a:t> language.</a:t>
            </a:r>
          </a:p>
          <a:p>
            <a:r>
              <a:rPr lang="en-US" dirty="0"/>
              <a:t>The root of all modern languages is </a:t>
            </a:r>
            <a:r>
              <a:rPr lang="en-US" b="1" dirty="0">
                <a:solidFill>
                  <a:srgbClr val="7030A0"/>
                </a:solidFill>
              </a:rPr>
              <a:t>ALGOL</a:t>
            </a:r>
            <a:r>
              <a:rPr lang="en-US" dirty="0"/>
              <a:t>, introduced in 1960s. ALGOL gave the concept of structured programming to the computer science community.</a:t>
            </a:r>
          </a:p>
          <a:p>
            <a:r>
              <a:rPr lang="en-US" dirty="0"/>
              <a:t>In 1967, </a:t>
            </a:r>
            <a:r>
              <a:rPr lang="en-US" b="1" dirty="0">
                <a:solidFill>
                  <a:srgbClr val="7030A0"/>
                </a:solidFill>
              </a:rPr>
              <a:t>Martin Richards </a:t>
            </a:r>
            <a:r>
              <a:rPr lang="en-US" dirty="0"/>
              <a:t>developed a language called </a:t>
            </a:r>
            <a:r>
              <a:rPr lang="en-US" b="1" dirty="0">
                <a:solidFill>
                  <a:srgbClr val="7030A0"/>
                </a:solidFill>
              </a:rPr>
              <a:t>BCPL</a:t>
            </a:r>
            <a:r>
              <a:rPr lang="en-US" dirty="0"/>
              <a:t>(Basic Combined Programming Language) primarily for writing system software.</a:t>
            </a:r>
          </a:p>
          <a:p>
            <a:r>
              <a:rPr lang="en-US" dirty="0"/>
              <a:t>In 1970, </a:t>
            </a:r>
            <a:r>
              <a:rPr lang="en-US" b="1" dirty="0">
                <a:solidFill>
                  <a:srgbClr val="7030A0"/>
                </a:solidFill>
              </a:rPr>
              <a:t>Ken Thompson </a:t>
            </a:r>
            <a:r>
              <a:rPr lang="en-US" dirty="0"/>
              <a:t>created a language using many features of BCPL and called it simply </a:t>
            </a:r>
            <a:r>
              <a:rPr lang="en-US" b="1" dirty="0">
                <a:solidFill>
                  <a:srgbClr val="7030A0"/>
                </a:solidFill>
              </a:rPr>
              <a:t>B</a:t>
            </a:r>
            <a:r>
              <a:rPr lang="en-US" dirty="0"/>
              <a:t>.</a:t>
            </a:r>
          </a:p>
          <a:p>
            <a:r>
              <a:rPr lang="en-US" dirty="0"/>
              <a:t>C was also evolved from ALGOL, BCPL and B by </a:t>
            </a:r>
            <a:r>
              <a:rPr lang="en-US" b="1" dirty="0">
                <a:solidFill>
                  <a:srgbClr val="7030A0"/>
                </a:solidFill>
              </a:rPr>
              <a:t>Dennis Ritchie at the Bell Laboratories in 1972.</a:t>
            </a:r>
          </a:p>
          <a:p>
            <a:r>
              <a:rPr lang="en-US" dirty="0"/>
              <a:t>UNIX was coded almost entirely in C.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553200"/>
          </a:xfrm>
        </p:spPr>
        <p:txBody>
          <a:bodyPr>
            <a:normAutofit fontScale="96875" lnSpcReduction="10000"/>
          </a:bodyPr>
          <a:lstStyle/>
          <a:p>
            <a:r>
              <a:rPr lang="en-US" dirty="0"/>
              <a:t>Today C is running under a variety of Operating systems and hardware platform.</a:t>
            </a:r>
          </a:p>
          <a:p>
            <a:r>
              <a:rPr lang="en-US" dirty="0"/>
              <a:t>The C language became more popular after publication of the book ‘</a:t>
            </a:r>
            <a:r>
              <a:rPr lang="en-US" b="1" dirty="0">
                <a:solidFill>
                  <a:srgbClr val="7030A0"/>
                </a:solidFill>
              </a:rPr>
              <a:t>The C Programming Language’ by </a:t>
            </a:r>
            <a:r>
              <a:rPr lang="en-US" b="1" dirty="0" err="1">
                <a:solidFill>
                  <a:srgbClr val="7030A0"/>
                </a:solidFill>
              </a:rPr>
              <a:t>Kerningham</a:t>
            </a:r>
            <a:r>
              <a:rPr lang="en-US" b="1" dirty="0">
                <a:solidFill>
                  <a:srgbClr val="7030A0"/>
                </a:solidFill>
              </a:rPr>
              <a:t> and Dennis Ritchie </a:t>
            </a:r>
            <a:r>
              <a:rPr lang="en-US" dirty="0"/>
              <a:t>in 1978. so the language came to be known as </a:t>
            </a:r>
            <a:r>
              <a:rPr lang="en-US" b="1" dirty="0">
                <a:solidFill>
                  <a:srgbClr val="7030A0"/>
                </a:solidFill>
              </a:rPr>
              <a:t>“K&amp;R C”.</a:t>
            </a:r>
          </a:p>
          <a:p>
            <a:r>
              <a:rPr lang="en-US" dirty="0"/>
              <a:t>ANSI approved a version of C in 1989 which is now known as </a:t>
            </a:r>
            <a:r>
              <a:rPr lang="en-US" b="1" dirty="0">
                <a:solidFill>
                  <a:srgbClr val="7030A0"/>
                </a:solidFill>
              </a:rPr>
              <a:t>ANCI C.</a:t>
            </a:r>
          </a:p>
          <a:p>
            <a:r>
              <a:rPr lang="en-US" dirty="0"/>
              <a:t>It was then approved by the International Standards organization(ISO) in 1990.</a:t>
            </a:r>
          </a:p>
          <a:p>
            <a:r>
              <a:rPr lang="en-US" dirty="0"/>
              <a:t>To enhance the usefulness of the language a new version introduced in 1999 known as C99.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0971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8001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Importance of C</a:t>
            </a:r>
          </a:p>
        </p:txBody>
      </p:sp>
      <p:sp>
        <p:nvSpPr>
          <p:cNvPr id="104863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It is robust language whose rich set of built-in functions and operators can be used to write any complex program.</a:t>
            </a:r>
          </a:p>
          <a:p>
            <a:r>
              <a:rPr lang="en-US" dirty="0"/>
              <a:t>C is simple to learn and easy to use.</a:t>
            </a:r>
          </a:p>
          <a:p>
            <a:r>
              <a:rPr lang="en-US" dirty="0"/>
              <a:t>C language is suitable for writing both </a:t>
            </a:r>
            <a:r>
              <a:rPr lang="en-US" b="1" dirty="0"/>
              <a:t>system software and application programs and business packages.</a:t>
            </a:r>
            <a:endParaRPr lang="en-US" dirty="0"/>
          </a:p>
          <a:p>
            <a:r>
              <a:rPr lang="en-US" dirty="0"/>
              <a:t>C is highly portable.</a:t>
            </a:r>
          </a:p>
          <a:p>
            <a:r>
              <a:rPr lang="en-US" dirty="0"/>
              <a:t>It is a structured programming language.</a:t>
            </a:r>
          </a:p>
          <a:p>
            <a:r>
              <a:rPr lang="en-US" dirty="0"/>
              <a:t>Ability to extend itself.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Executing a C Program</a:t>
            </a:r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Executing a C program written in C involves:</a:t>
            </a:r>
          </a:p>
          <a:p>
            <a:pPr marL="514350" indent="-514350">
              <a:buAutoNum type="arabicPeriod"/>
            </a:pPr>
            <a:r>
              <a:rPr lang="en-US" b="1" dirty="0"/>
              <a:t>Creating the program.</a:t>
            </a:r>
          </a:p>
          <a:p>
            <a:pPr marL="514350" indent="-514350">
              <a:buAutoNum type="arabicPeriod"/>
            </a:pPr>
            <a:r>
              <a:rPr lang="en-US" b="1" dirty="0"/>
              <a:t>Compiling the program.</a:t>
            </a:r>
          </a:p>
          <a:p>
            <a:pPr marL="514350" indent="-514350">
              <a:buAutoNum type="arabicPeriod"/>
            </a:pPr>
            <a:r>
              <a:rPr lang="en-US" b="1" dirty="0"/>
              <a:t>Linking the Program with functions that are needed from the C library.</a:t>
            </a:r>
          </a:p>
          <a:p>
            <a:pPr marL="514350" indent="-514350">
              <a:buAutoNum type="arabicPeriod"/>
            </a:pPr>
            <a:r>
              <a:rPr lang="en-US" b="1" dirty="0"/>
              <a:t>Executing(Running) the program.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/>
              <a:t>The first step in developing an application in C is to write the </a:t>
            </a:r>
            <a:r>
              <a:rPr lang="en-US" b="1" dirty="0">
                <a:solidFill>
                  <a:srgbClr val="7030A0"/>
                </a:solidFill>
              </a:rPr>
              <a:t>source code</a:t>
            </a:r>
            <a:r>
              <a:rPr lang="en-US" b="1" dirty="0"/>
              <a:t>. </a:t>
            </a:r>
          </a:p>
          <a:p>
            <a:r>
              <a:rPr lang="en-US" b="1" dirty="0"/>
              <a:t>The </a:t>
            </a:r>
            <a:r>
              <a:rPr lang="en-US" b="1" dirty="0">
                <a:solidFill>
                  <a:srgbClr val="7030A0"/>
                </a:solidFill>
              </a:rPr>
              <a:t>source code </a:t>
            </a:r>
            <a:r>
              <a:rPr lang="en-US" b="1" dirty="0"/>
              <a:t>contains all the instructions which needs to be executed by the machine in a text format by using any high level programming language(Human readable).</a:t>
            </a:r>
          </a:p>
          <a:p>
            <a:r>
              <a:rPr lang="en-US" b="1" dirty="0"/>
              <a:t>We can use any </a:t>
            </a:r>
            <a:r>
              <a:rPr lang="en-US" b="1" dirty="0">
                <a:solidFill>
                  <a:srgbClr val="7030A0"/>
                </a:solidFill>
              </a:rPr>
              <a:t>editor</a:t>
            </a:r>
            <a:r>
              <a:rPr lang="en-US" b="1" dirty="0"/>
              <a:t> to write the program or source code. </a:t>
            </a:r>
          </a:p>
          <a:p>
            <a:r>
              <a:rPr lang="en-US" b="1" dirty="0"/>
              <a:t>The source code must be written as required by the C language syntax.</a:t>
            </a:r>
          </a:p>
          <a:p>
            <a:r>
              <a:rPr lang="en-US" b="1" dirty="0"/>
              <a:t>After the source file is ready, it must be saved as </a:t>
            </a:r>
            <a:r>
              <a:rPr lang="en-US" b="1" dirty="0">
                <a:solidFill>
                  <a:srgbClr val="7030A0"/>
                </a:solidFill>
              </a:rPr>
              <a:t>.c </a:t>
            </a:r>
            <a:r>
              <a:rPr lang="en-US" b="1" dirty="0"/>
              <a:t>file.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Algorithm</a:t>
            </a:r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3750" lnSpcReduction="10000"/>
          </a:bodyPr>
          <a:lstStyle/>
          <a:p>
            <a:r>
              <a:rPr lang="en-US" dirty="0"/>
              <a:t>The algorithm is a sequence of instructions designed in such a way that if the instructions are executed in a specific sequence the desired results will be obtained. </a:t>
            </a:r>
          </a:p>
          <a:p>
            <a:r>
              <a:rPr lang="en-US" dirty="0"/>
              <a:t>The instructions should be precise and concise and the result should be obtained after a finite execution of steps. </a:t>
            </a:r>
          </a:p>
          <a:p>
            <a:r>
              <a:rPr lang="en-US" dirty="0"/>
              <a:t>This means that the algorithm should not repeat one or more instructions infinitely. </a:t>
            </a:r>
          </a:p>
          <a:p>
            <a:r>
              <a:rPr lang="en-US" dirty="0"/>
              <a:t>It should terminate at some point and result in the desired output.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6875" lnSpcReduction="20000"/>
          </a:bodyPr>
          <a:lstStyle/>
          <a:p>
            <a:r>
              <a:rPr lang="en-US" b="1" dirty="0"/>
              <a:t>Compiler coverts our source code into an </a:t>
            </a:r>
            <a:r>
              <a:rPr lang="en-US" b="1" dirty="0">
                <a:solidFill>
                  <a:srgbClr val="7030A0"/>
                </a:solidFill>
              </a:rPr>
              <a:t>object code.</a:t>
            </a:r>
          </a:p>
          <a:p>
            <a:r>
              <a:rPr lang="en-US" b="1" dirty="0"/>
              <a:t>The </a:t>
            </a:r>
            <a:r>
              <a:rPr lang="en-US" b="1" dirty="0">
                <a:solidFill>
                  <a:srgbClr val="7030A0"/>
                </a:solidFill>
              </a:rPr>
              <a:t>object code </a:t>
            </a:r>
            <a:r>
              <a:rPr lang="en-US" b="1" dirty="0"/>
              <a:t>is also known as </a:t>
            </a:r>
            <a:r>
              <a:rPr lang="en-US" b="1" dirty="0">
                <a:solidFill>
                  <a:srgbClr val="7030A0"/>
                </a:solidFill>
              </a:rPr>
              <a:t>machine code </a:t>
            </a:r>
            <a:r>
              <a:rPr lang="en-US" b="1" dirty="0"/>
              <a:t>and can be interpreted by the CPU, because it is machine readable(binary) not human readable.</a:t>
            </a:r>
          </a:p>
          <a:p>
            <a:r>
              <a:rPr lang="en-US" b="1" dirty="0"/>
              <a:t>Object code is created as </a:t>
            </a:r>
            <a:r>
              <a:rPr lang="en-US" b="1" dirty="0">
                <a:solidFill>
                  <a:srgbClr val="7030A0"/>
                </a:solidFill>
              </a:rPr>
              <a:t>.</a:t>
            </a:r>
            <a:r>
              <a:rPr lang="en-US" b="1" dirty="0" err="1">
                <a:solidFill>
                  <a:srgbClr val="7030A0"/>
                </a:solidFill>
              </a:rPr>
              <a:t>obj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/>
              <a:t>file.</a:t>
            </a:r>
          </a:p>
          <a:p>
            <a:r>
              <a:rPr lang="en-US" b="1" dirty="0"/>
              <a:t>The compiler convert source code into object code if and only if there is no error in source code.</a:t>
            </a:r>
          </a:p>
          <a:p>
            <a:r>
              <a:rPr lang="en-US" b="1" dirty="0"/>
              <a:t>If there is an error occur, the compilation fails and is terminated after listing the errors and the line numbers in the source program, where the errors have occurred.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019800"/>
          </a:xfrm>
        </p:spPr>
        <p:txBody>
          <a:bodyPr>
            <a:normAutofit fontScale="96875" lnSpcReduction="20000"/>
          </a:bodyPr>
          <a:lstStyle/>
          <a:p>
            <a:r>
              <a:rPr lang="en-US" b="1" dirty="0"/>
              <a:t>Common errors are :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Syntax errors</a:t>
            </a:r>
            <a:r>
              <a:rPr lang="en-US" b="1" dirty="0"/>
              <a:t>: - any violation of rules of the language results in syntax errors.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Run-time errors</a:t>
            </a:r>
            <a:r>
              <a:rPr lang="en-US" b="1" dirty="0"/>
              <a:t>:- a program with these mistakes will run, but produce erroneous results. </a:t>
            </a:r>
            <a:r>
              <a:rPr lang="en-US" b="1" dirty="0" err="1"/>
              <a:t>Eg</a:t>
            </a:r>
            <a:r>
              <a:rPr lang="en-US" b="1" dirty="0"/>
              <a:t>: data type mismatch.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FFC000"/>
                </a:solidFill>
              </a:rPr>
              <a:t>Logical errors</a:t>
            </a:r>
            <a:r>
              <a:rPr lang="en-US" b="1" dirty="0"/>
              <a:t>:- these errors are related to the logic of the program execution. They cause incorrect result.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Latent errors:- </a:t>
            </a:r>
            <a:r>
              <a:rPr lang="en-US" b="1" dirty="0"/>
              <a:t>it is a hidden error that shows up only when a particular set of data is used.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400" b="1" dirty="0"/>
              <a:t>The object code is missing some </a:t>
            </a:r>
            <a:r>
              <a:rPr lang="en-US" sz="2400" b="1" dirty="0">
                <a:solidFill>
                  <a:srgbClr val="C00000"/>
                </a:solidFill>
              </a:rPr>
              <a:t>undefined references.</a:t>
            </a:r>
          </a:p>
          <a:p>
            <a:r>
              <a:rPr lang="en-US" sz="2400" b="1" dirty="0"/>
              <a:t>The </a:t>
            </a:r>
            <a:r>
              <a:rPr lang="en-US" sz="2400" b="1" dirty="0">
                <a:solidFill>
                  <a:srgbClr val="C00000"/>
                </a:solidFill>
              </a:rPr>
              <a:t>linking</a:t>
            </a:r>
            <a:r>
              <a:rPr lang="en-US" sz="2400" b="1" dirty="0"/>
              <a:t> operation done by the </a:t>
            </a:r>
            <a:r>
              <a:rPr lang="en-US" sz="2400" b="1" dirty="0">
                <a:solidFill>
                  <a:srgbClr val="C00000"/>
                </a:solidFill>
              </a:rPr>
              <a:t>linker</a:t>
            </a:r>
            <a:r>
              <a:rPr lang="en-US" sz="2400" b="1" dirty="0"/>
              <a:t> search the object file and replaces all the undefined references within the system library. 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Linker link all the external functions  that are used in our program with system library.</a:t>
            </a:r>
          </a:p>
          <a:p>
            <a:r>
              <a:rPr lang="en-US" sz="2400" b="1" dirty="0"/>
              <a:t>At the end of the linking process an executable file </a:t>
            </a:r>
            <a:r>
              <a:rPr lang="en-US" sz="2400" b="1" dirty="0">
                <a:solidFill>
                  <a:srgbClr val="C00000"/>
                </a:solidFill>
              </a:rPr>
              <a:t>.exe </a:t>
            </a:r>
            <a:r>
              <a:rPr lang="en-US" sz="2400" b="1" dirty="0"/>
              <a:t>is created.</a:t>
            </a:r>
          </a:p>
          <a:p>
            <a:r>
              <a:rPr lang="en-US" sz="2400" b="1" dirty="0"/>
              <a:t>The final step is the loading of the program file into the computer’s memory so that it can be executed. This is performed by </a:t>
            </a:r>
            <a:r>
              <a:rPr lang="en-US" sz="2400" b="1" dirty="0">
                <a:solidFill>
                  <a:srgbClr val="C00000"/>
                </a:solidFill>
              </a:rPr>
              <a:t>loader.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dirty="0"/>
              <a:t>CHARACTER SET</a:t>
            </a:r>
          </a:p>
        </p:txBody>
      </p:sp>
      <p:sp>
        <p:nvSpPr>
          <p:cNvPr id="1048644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6875" lnSpcReduction="10000"/>
          </a:bodyPr>
          <a:lstStyle/>
          <a:p>
            <a:r>
              <a:rPr lang="en-US" dirty="0"/>
              <a:t>A character denotes any alphabet, digit or special symbol used to represent information.</a:t>
            </a:r>
          </a:p>
          <a:p>
            <a:r>
              <a:rPr lang="en-US" dirty="0"/>
              <a:t>The characters are then used to form words, numbers and expressions.</a:t>
            </a:r>
          </a:p>
          <a:p>
            <a:r>
              <a:rPr lang="en-US" dirty="0"/>
              <a:t>The C character set comprises of the following :</a:t>
            </a:r>
          </a:p>
          <a:p>
            <a:r>
              <a:rPr lang="en-US" b="1" dirty="0">
                <a:solidFill>
                  <a:srgbClr val="C00000"/>
                </a:solidFill>
              </a:rPr>
              <a:t>Letters or Alphabets </a:t>
            </a:r>
            <a:r>
              <a:rPr lang="en-US" b="1" dirty="0"/>
              <a:t>: A, B, C,……X, Y, Z</a:t>
            </a:r>
          </a:p>
          <a:p>
            <a:pPr>
              <a:buNone/>
            </a:pPr>
            <a:r>
              <a:rPr lang="en-US" dirty="0"/>
              <a:t>					  </a:t>
            </a:r>
            <a:r>
              <a:rPr lang="en-US" b="1" dirty="0"/>
              <a:t>a, b, c,…… </a:t>
            </a:r>
            <a:r>
              <a:rPr lang="en-US" b="1" dirty="0" err="1"/>
              <a:t>x,y</a:t>
            </a:r>
            <a:r>
              <a:rPr lang="en-US" b="1" dirty="0"/>
              <a:t>, z</a:t>
            </a:r>
          </a:p>
          <a:p>
            <a:r>
              <a:rPr lang="en-US" b="1" dirty="0">
                <a:solidFill>
                  <a:srgbClr val="00B0F0"/>
                </a:solidFill>
              </a:rPr>
              <a:t>Digits</a:t>
            </a:r>
            <a:r>
              <a:rPr lang="en-US" b="1" dirty="0"/>
              <a:t> 			: 0,1, 2, 3, 4, 5, 6,7,8,9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Special Symbols</a:t>
            </a:r>
            <a:r>
              <a:rPr lang="en-US" b="1" dirty="0"/>
              <a:t>          : , . ; : ? ’ ” !  |  /  \  ~  _  %  &amp;  ^  *          					-  +  &lt; &gt;  = ( ) { } [ ] # @</a:t>
            </a: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White spaces </a:t>
            </a:r>
            <a:r>
              <a:rPr lang="en-US" b="1" dirty="0"/>
              <a:t>: blanks, horizontal tabs, new line, form feed, carriage </a:t>
            </a:r>
            <a:r>
              <a:rPr lang="en-US" dirty="0"/>
              <a:t>return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err="1">
                <a:solidFill>
                  <a:schemeClr val="bg2">
                    <a:lumMod val="25000"/>
                  </a:schemeClr>
                </a:solidFill>
              </a:rPr>
              <a:t>Trigraph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Characters</a:t>
            </a:r>
            <a:r>
              <a:rPr lang="en-US" dirty="0"/>
              <a:t>:-</a:t>
            </a:r>
            <a:r>
              <a:rPr lang="en-US" b="1" dirty="0"/>
              <a:t> It provides a way to enter certain </a:t>
            </a:r>
            <a:r>
              <a:rPr lang="en-US" b="1" dirty="0" err="1"/>
              <a:t>charcters</a:t>
            </a:r>
            <a:r>
              <a:rPr lang="en-US" b="1" dirty="0"/>
              <a:t> that are not available on some keyboard.</a:t>
            </a:r>
          </a:p>
          <a:p>
            <a:r>
              <a:rPr lang="en-US" b="1" dirty="0"/>
              <a:t>Each </a:t>
            </a:r>
            <a:r>
              <a:rPr lang="en-US" b="1" dirty="0" err="1"/>
              <a:t>trigraph</a:t>
            </a:r>
            <a:r>
              <a:rPr lang="en-US" b="1" dirty="0"/>
              <a:t> sequence consists of three characters(two question marks followed by another character).</a:t>
            </a:r>
          </a:p>
          <a:p>
            <a:r>
              <a:rPr lang="en-US" b="1" dirty="0"/>
              <a:t>??= 	: #</a:t>
            </a:r>
          </a:p>
          <a:p>
            <a:r>
              <a:rPr lang="en-US" b="1" dirty="0"/>
              <a:t>??(		: [</a:t>
            </a:r>
          </a:p>
          <a:p>
            <a:r>
              <a:rPr lang="en-US" b="1" dirty="0"/>
              <a:t>??&lt;	: {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C TOKENS</a:t>
            </a:r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6875" lnSpcReduction="10000"/>
          </a:bodyPr>
          <a:lstStyle/>
          <a:p>
            <a:r>
              <a:rPr lang="en-US" b="1" dirty="0"/>
              <a:t>The smallest individual units in a C program are called tokens. </a:t>
            </a:r>
          </a:p>
          <a:p>
            <a:r>
              <a:rPr lang="en-US" b="1" dirty="0"/>
              <a:t>The alphabets, numbers and special symbols are combined to forms these tokens. The</a:t>
            </a:r>
          </a:p>
          <a:p>
            <a:r>
              <a:rPr lang="en-US" b="1" dirty="0"/>
              <a:t>types of tokens in C are :</a:t>
            </a:r>
          </a:p>
          <a:p>
            <a:pPr>
              <a:buNone/>
            </a:pPr>
            <a:r>
              <a:rPr lang="en-US" b="1" dirty="0"/>
              <a:t>- Keywords</a:t>
            </a:r>
          </a:p>
          <a:p>
            <a:pPr>
              <a:buNone/>
            </a:pPr>
            <a:r>
              <a:rPr lang="en-US" b="1" dirty="0"/>
              <a:t>- Identifiers</a:t>
            </a:r>
          </a:p>
          <a:p>
            <a:pPr>
              <a:buNone/>
            </a:pPr>
            <a:r>
              <a:rPr lang="en-US" b="1" dirty="0"/>
              <a:t>- Constants</a:t>
            </a:r>
          </a:p>
          <a:p>
            <a:pPr>
              <a:buNone/>
            </a:pPr>
            <a:r>
              <a:rPr lang="en-US" b="1" dirty="0"/>
              <a:t>- Strings</a:t>
            </a:r>
          </a:p>
          <a:p>
            <a:pPr>
              <a:buNone/>
            </a:pPr>
            <a:r>
              <a:rPr lang="en-US" b="1" dirty="0"/>
              <a:t>- Special Symbols</a:t>
            </a:r>
          </a:p>
          <a:p>
            <a:pPr>
              <a:buNone/>
            </a:pPr>
            <a:r>
              <a:rPr lang="en-US" b="1" dirty="0"/>
              <a:t>- Operators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KEYWORDS</a:t>
            </a:r>
          </a:p>
        </p:txBody>
      </p:sp>
      <p:sp>
        <p:nvSpPr>
          <p:cNvPr id="1048649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b="1" dirty="0"/>
              <a:t>Keywords are words whose meanings have already been defined and these </a:t>
            </a:r>
            <a:r>
              <a:rPr lang="en-US" dirty="0"/>
              <a:t>meanings cannot be changed. </a:t>
            </a:r>
          </a:p>
          <a:p>
            <a:r>
              <a:rPr lang="en-US" dirty="0"/>
              <a:t>Keywords are also called as </a:t>
            </a:r>
            <a:r>
              <a:rPr lang="en-US" b="1" dirty="0"/>
              <a:t>reserved words.</a:t>
            </a:r>
          </a:p>
          <a:p>
            <a:r>
              <a:rPr lang="en-US" dirty="0"/>
              <a:t>All the keywords must be written in lowercase.</a:t>
            </a:r>
          </a:p>
          <a:p>
            <a:r>
              <a:rPr lang="en-US" dirty="0"/>
              <a:t>There are </a:t>
            </a:r>
            <a:r>
              <a:rPr lang="en-US" b="1" dirty="0"/>
              <a:t>32 keywords </a:t>
            </a:r>
            <a:r>
              <a:rPr lang="en-US" dirty="0"/>
              <a:t>in C .</a:t>
            </a:r>
          </a:p>
          <a:p>
            <a:r>
              <a:rPr lang="en-US" b="1" dirty="0" err="1">
                <a:solidFill>
                  <a:srgbClr val="002060"/>
                </a:solidFill>
              </a:rPr>
              <a:t>int</a:t>
            </a:r>
            <a:r>
              <a:rPr lang="en-US" b="1" dirty="0">
                <a:solidFill>
                  <a:srgbClr val="002060"/>
                </a:solidFill>
              </a:rPr>
              <a:t>, float, char, double, void, if, else, while, for, switch, do, </a:t>
            </a:r>
            <a:r>
              <a:rPr lang="en-US" b="1" dirty="0" err="1">
                <a:solidFill>
                  <a:srgbClr val="002060"/>
                </a:solidFill>
              </a:rPr>
              <a:t>goto</a:t>
            </a:r>
            <a:r>
              <a:rPr lang="en-US" b="1" dirty="0">
                <a:solidFill>
                  <a:srgbClr val="002060"/>
                </a:solidFill>
              </a:rPr>
              <a:t>, break, continue,…………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IDENTIFIERS</a:t>
            </a:r>
          </a:p>
        </p:txBody>
      </p:sp>
      <p:sp>
        <p:nvSpPr>
          <p:cNvPr id="1048651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rmAutofit fontScale="96875" lnSpcReduction="10000"/>
          </a:bodyPr>
          <a:lstStyle/>
          <a:p>
            <a:r>
              <a:rPr lang="en-US" b="1" dirty="0"/>
              <a:t>Identifiers are refer to the names of variables, functions and arrays.</a:t>
            </a:r>
          </a:p>
          <a:p>
            <a:r>
              <a:rPr lang="en-US" b="1" dirty="0"/>
              <a:t>These are user-defined names and consist of a sequence of letters and digits, with a letter as first character.</a:t>
            </a:r>
          </a:p>
          <a:p>
            <a:r>
              <a:rPr lang="en-US" b="1" dirty="0"/>
              <a:t>Both uppercase and lowercase letters are permitted, although lowercase letters are commonly used.</a:t>
            </a:r>
          </a:p>
          <a:p>
            <a:r>
              <a:rPr lang="en-US" b="1" dirty="0"/>
              <a:t>The underscore character is also permitted in identifiers. It is usually used as a link between two words in long identifiers.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Rules for Identifiers</a:t>
            </a:r>
          </a:p>
        </p:txBody>
      </p:sp>
      <p:sp>
        <p:nvSpPr>
          <p:cNvPr id="104865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/>
              <a:t>First character must be an alphabet (or underscore).</a:t>
            </a:r>
          </a:p>
          <a:p>
            <a:pPr marL="514350" indent="-514350">
              <a:buAutoNum type="arabicPeriod"/>
            </a:pPr>
            <a:r>
              <a:rPr lang="en-US" b="1" dirty="0"/>
              <a:t>Must consist of only letters, digits or underscore.</a:t>
            </a:r>
          </a:p>
          <a:p>
            <a:pPr marL="514350" indent="-514350">
              <a:buAutoNum type="arabicPeriod"/>
            </a:pPr>
            <a:r>
              <a:rPr lang="en-US" b="1" dirty="0"/>
              <a:t>Only first 31 characters are significant.</a:t>
            </a:r>
          </a:p>
          <a:p>
            <a:pPr marL="514350" indent="-514350">
              <a:buAutoNum type="arabicPeriod"/>
            </a:pPr>
            <a:r>
              <a:rPr lang="en-US" b="1" dirty="0"/>
              <a:t>Cannot use a keyword.</a:t>
            </a:r>
          </a:p>
          <a:p>
            <a:pPr marL="514350" indent="-514350">
              <a:buAutoNum type="arabicPeriod"/>
            </a:pPr>
            <a:r>
              <a:rPr lang="en-US" b="1" dirty="0"/>
              <a:t>Must not contain white space.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/>
              <a:t>An algorithm should possess the following characteristics :</a:t>
            </a:r>
          </a:p>
          <a:p>
            <a:pPr>
              <a:buNone/>
            </a:pPr>
            <a:r>
              <a:rPr lang="en-US" dirty="0"/>
              <a:t>- Each and every instruction should be precise and clear</a:t>
            </a:r>
          </a:p>
          <a:p>
            <a:pPr>
              <a:buNone/>
            </a:pPr>
            <a:r>
              <a:rPr lang="en-US" dirty="0"/>
              <a:t>- Each instruction should be performed a finite number of times</a:t>
            </a:r>
          </a:p>
          <a:p>
            <a:pPr>
              <a:buNone/>
            </a:pPr>
            <a:r>
              <a:rPr lang="en-US" dirty="0"/>
              <a:t>- The algorithm should ultimately terminate</a:t>
            </a:r>
          </a:p>
          <a:p>
            <a:pPr>
              <a:buFontTx/>
              <a:buChar char="-"/>
            </a:pPr>
            <a:r>
              <a:rPr lang="en-US" dirty="0"/>
              <a:t>When the algorithm terminates the desired result should be obtained.</a:t>
            </a:r>
          </a:p>
          <a:p>
            <a:pPr>
              <a:buNone/>
            </a:pPr>
            <a:r>
              <a:rPr lang="en-US" b="1" dirty="0"/>
              <a:t>Algorithm written in our natural language is called pseudo code.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7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/>
              <a:t>int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INT</a:t>
            </a:r>
          </a:p>
          <a:p>
            <a:pPr marL="514350" indent="-514350">
              <a:buAutoNum type="arabicPeriod"/>
            </a:pPr>
            <a:r>
              <a:rPr lang="en-US" dirty="0" err="1"/>
              <a:t>Int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3boy</a:t>
            </a:r>
          </a:p>
          <a:p>
            <a:pPr marL="514350" indent="-514350">
              <a:buAutoNum type="arabicPeriod"/>
            </a:pPr>
            <a:r>
              <a:rPr lang="en-US" dirty="0"/>
              <a:t>boy3</a:t>
            </a:r>
          </a:p>
          <a:p>
            <a:pPr marL="514350" indent="-514350">
              <a:buAutoNum type="arabicPeriod"/>
            </a:pPr>
            <a:r>
              <a:rPr lang="en-US" dirty="0"/>
              <a:t>Boy123</a:t>
            </a:r>
          </a:p>
          <a:p>
            <a:pPr marL="514350" indent="-514350">
              <a:buAutoNum type="arabicPeriod"/>
            </a:pPr>
            <a:r>
              <a:rPr lang="en-US" dirty="0"/>
              <a:t>one two</a:t>
            </a:r>
          </a:p>
          <a:p>
            <a:pPr marL="514350" indent="-514350">
              <a:buAutoNum type="arabicPeriod"/>
            </a:pPr>
            <a:r>
              <a:rPr lang="en-US" dirty="0" err="1"/>
              <a:t>one$two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one_two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_</a:t>
            </a:r>
            <a:r>
              <a:rPr lang="en-US" dirty="0" err="1"/>
              <a:t>abc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_</a:t>
            </a:r>
            <a:r>
              <a:rPr lang="en-US" dirty="0" err="1"/>
              <a:t>abc</a:t>
            </a:r>
            <a:r>
              <a:rPr lang="en-US" dirty="0"/>
              <a:t>_</a:t>
            </a:r>
          </a:p>
          <a:p>
            <a:pPr marL="514350" indent="-514350">
              <a:buAutoNum type="arabicPeriod"/>
            </a:pPr>
            <a:r>
              <a:rPr lang="en-US" dirty="0"/>
              <a:t>123abc</a:t>
            </a:r>
          </a:p>
          <a:p>
            <a:pPr marL="514350" indent="-514350">
              <a:buAutoNum type="arabicPeriod"/>
            </a:pPr>
            <a:r>
              <a:rPr lang="en-US" dirty="0" err="1"/>
              <a:t>abc_int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_</a:t>
            </a:r>
            <a:r>
              <a:rPr lang="en-US" dirty="0" err="1"/>
              <a:t>int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$</a:t>
            </a:r>
            <a:r>
              <a:rPr lang="en-US" dirty="0" err="1"/>
              <a:t>abc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int123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CONSTANTS</a:t>
            </a:r>
          </a:p>
        </p:txBody>
      </p:sp>
      <p:sp>
        <p:nvSpPr>
          <p:cNvPr id="1048656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dirty="0"/>
              <a:t>Constants in C refer to fixed values that do not change during the execution of a program.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9716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62200"/>
            <a:ext cx="784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u="sng" dirty="0">
                <a:solidFill>
                  <a:srgbClr val="00B0F0"/>
                </a:solidFill>
              </a:rPr>
              <a:t>Integer Constants</a:t>
            </a:r>
          </a:p>
          <a:p>
            <a:pPr marL="514350" indent="-514350">
              <a:buNone/>
            </a:pPr>
            <a:r>
              <a:rPr lang="en-US" b="1" dirty="0"/>
              <a:t>An integer constant refers to a sequence of digits, 0 through 9, preceded by an optional – or + sign</a:t>
            </a:r>
          </a:p>
          <a:p>
            <a:pPr marL="514350" indent="-514350">
              <a:buNone/>
            </a:pPr>
            <a:r>
              <a:rPr lang="en-US" b="1" dirty="0" err="1"/>
              <a:t>Eg</a:t>
            </a:r>
            <a:r>
              <a:rPr lang="en-US" b="1" dirty="0"/>
              <a:t>:-        123     -321     0       65432      +78</a:t>
            </a:r>
          </a:p>
          <a:p>
            <a:pPr marL="514350" indent="-514350">
              <a:buNone/>
            </a:pPr>
            <a:r>
              <a:rPr lang="en-US" b="1" u="sng" dirty="0">
                <a:solidFill>
                  <a:srgbClr val="00B0F0"/>
                </a:solidFill>
              </a:rPr>
              <a:t>2. Real Constants</a:t>
            </a:r>
          </a:p>
          <a:p>
            <a:pPr marL="514350" indent="-514350">
              <a:buNone/>
            </a:pPr>
            <a:r>
              <a:rPr lang="en-US" b="1" dirty="0"/>
              <a:t>some quantities represented by numbers containing fractional parts such numbers are called real(floating point) constants.</a:t>
            </a:r>
          </a:p>
          <a:p>
            <a:pPr marL="514350" indent="-514350">
              <a:buNone/>
            </a:pPr>
            <a:r>
              <a:rPr lang="en-US" b="1" dirty="0" err="1"/>
              <a:t>Eg</a:t>
            </a:r>
            <a:r>
              <a:rPr lang="en-US" b="1" dirty="0"/>
              <a:t>:-       0.0083   3.14    -0.75    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00B0F0"/>
                </a:solidFill>
              </a:rPr>
              <a:t>Exponential notation : mantissa e exponent</a:t>
            </a:r>
          </a:p>
          <a:p>
            <a:pPr marL="514350" indent="-514350">
              <a:buNone/>
            </a:pPr>
            <a:r>
              <a:rPr lang="en-US" b="1" dirty="0"/>
              <a:t> 0.65e4 = 0.65X10^4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>
                <a:solidFill>
                  <a:srgbClr val="00B0F0"/>
                </a:solidFill>
              </a:rPr>
              <a:t>3. Single Character Constants</a:t>
            </a:r>
          </a:p>
          <a:p>
            <a:pPr>
              <a:buNone/>
            </a:pPr>
            <a:r>
              <a:rPr lang="en-US" b="1" dirty="0"/>
              <a:t>A single character constant contains a single character enclosed within a pair of single quote marks.</a:t>
            </a:r>
          </a:p>
          <a:p>
            <a:pPr>
              <a:buNone/>
            </a:pPr>
            <a:r>
              <a:rPr lang="en-US" b="1" dirty="0" err="1"/>
              <a:t>Eg</a:t>
            </a:r>
            <a:r>
              <a:rPr lang="en-US" b="1" dirty="0"/>
              <a:t>:-     ‘5’    ‘x’    ‘;’   ‘ ‘</a:t>
            </a:r>
          </a:p>
          <a:p>
            <a:pPr>
              <a:buNone/>
            </a:pPr>
            <a:r>
              <a:rPr lang="en-US" b="1" u="sng" dirty="0">
                <a:solidFill>
                  <a:srgbClr val="00B0F0"/>
                </a:solidFill>
              </a:rPr>
              <a:t>4. String constants</a:t>
            </a:r>
          </a:p>
          <a:p>
            <a:pPr>
              <a:buNone/>
            </a:pPr>
            <a:r>
              <a:rPr lang="en-US" b="1" dirty="0"/>
              <a:t>A string constant is a sequence of characters enclosed in double quotes. The characters may be letters, numbers, special characters and </a:t>
            </a:r>
            <a:r>
              <a:rPr lang="en-US" b="1" dirty="0" err="1"/>
              <a:t>blankspace</a:t>
            </a:r>
            <a:endParaRPr lang="en-US" b="1" dirty="0"/>
          </a:p>
          <a:p>
            <a:pPr>
              <a:buNone/>
            </a:pPr>
            <a:r>
              <a:rPr lang="en-US" b="1" dirty="0" err="1"/>
              <a:t>Eg</a:t>
            </a:r>
            <a:r>
              <a:rPr lang="en-US" b="1" dirty="0"/>
              <a:t>:-     “good”      “2021”    “5+3”     “well done”  </a:t>
            </a:r>
          </a:p>
          <a:p>
            <a:pPr>
              <a:buNone/>
            </a:pPr>
            <a:r>
              <a:rPr lang="en-US" b="1" dirty="0"/>
              <a:t>“ @</a:t>
            </a:r>
            <a:r>
              <a:rPr lang="en-US" b="1" dirty="0" err="1"/>
              <a:t>gmail.com</a:t>
            </a:r>
            <a:r>
              <a:rPr lang="en-US" b="1" dirty="0"/>
              <a:t>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/>
              <a:t>Backslash character constants :</a:t>
            </a:r>
            <a:endParaRPr lang="en-US" dirty="0"/>
          </a:p>
        </p:txBody>
      </p:sp>
      <p:sp>
        <p:nvSpPr>
          <p:cNvPr id="1048660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357"/>
          </a:bodyPr>
          <a:lstStyle/>
          <a:p>
            <a:r>
              <a:rPr lang="en-US" sz="2800" dirty="0"/>
              <a:t>C supports some special backslash character constants which are used in output functions. </a:t>
            </a:r>
          </a:p>
          <a:p>
            <a:r>
              <a:rPr lang="en-US" sz="2800" dirty="0"/>
              <a:t>represents one character, although it actually consists of two characters. </a:t>
            </a:r>
          </a:p>
          <a:p>
            <a:r>
              <a:rPr lang="en-US" sz="2800" dirty="0"/>
              <a:t>These character combinations are known as </a:t>
            </a:r>
            <a:r>
              <a:rPr lang="en-US" sz="2800" b="1" dirty="0"/>
              <a:t>escape sequences.</a:t>
            </a:r>
          </a:p>
          <a:p>
            <a:pPr>
              <a:buNone/>
            </a:pPr>
            <a:r>
              <a:rPr lang="en-US" sz="2800" dirty="0"/>
              <a:t>		‘\a’  audible alert (bell)</a:t>
            </a:r>
          </a:p>
          <a:p>
            <a:pPr>
              <a:buNone/>
            </a:pPr>
            <a:r>
              <a:rPr lang="en-US" sz="2800" dirty="0"/>
              <a:t>		‘\b’  back space</a:t>
            </a:r>
          </a:p>
          <a:p>
            <a:pPr>
              <a:buNone/>
            </a:pPr>
            <a:r>
              <a:rPr lang="en-US" sz="2800" i="1" dirty="0"/>
              <a:t>		‘\f’   form feed</a:t>
            </a:r>
          </a:p>
          <a:p>
            <a:pPr>
              <a:buNone/>
            </a:pPr>
            <a:r>
              <a:rPr lang="en-US" sz="2800" dirty="0"/>
              <a:t>		‘\n’  new line</a:t>
            </a:r>
          </a:p>
          <a:p>
            <a:pPr>
              <a:buNone/>
            </a:pPr>
            <a:r>
              <a:rPr lang="en-US" sz="2800" dirty="0"/>
              <a:t>		‘\r’  carriage return</a:t>
            </a:r>
          </a:p>
          <a:p>
            <a:pPr>
              <a:buNone/>
            </a:pPr>
            <a:r>
              <a:rPr lang="en-US" sz="2800" dirty="0"/>
              <a:t>		‘\t’  horizontal tab</a:t>
            </a:r>
          </a:p>
          <a:p>
            <a:pPr>
              <a:buNone/>
            </a:pPr>
            <a:r>
              <a:rPr lang="en-US" sz="2800" dirty="0"/>
              <a:t>		‘\v’  vertical tab</a:t>
            </a:r>
          </a:p>
          <a:p>
            <a:pPr>
              <a:buNone/>
            </a:pPr>
            <a:r>
              <a:rPr lang="en-US" sz="2800" dirty="0"/>
              <a:t>		‘\?’  question mark</a:t>
            </a:r>
          </a:p>
          <a:p>
            <a:pPr>
              <a:buNone/>
            </a:pPr>
            <a:r>
              <a:rPr lang="en-US" sz="2800" dirty="0"/>
              <a:t>		‘\\’  backslash</a:t>
            </a:r>
          </a:p>
          <a:p>
            <a:pPr>
              <a:buNone/>
            </a:pPr>
            <a:r>
              <a:rPr lang="en-US" sz="2800" dirty="0"/>
              <a:t>		‘\0’  null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VARIABLES</a:t>
            </a:r>
          </a:p>
        </p:txBody>
      </p:sp>
      <p:sp>
        <p:nvSpPr>
          <p:cNvPr id="10486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variable is a data name that may be used to store a data value.</a:t>
            </a:r>
          </a:p>
          <a:p>
            <a:r>
              <a:rPr lang="en-US" dirty="0"/>
              <a:t>Unlike a constant which remains unchanged during the execution of a program, a variable can take different values at different times during execution.</a:t>
            </a:r>
          </a:p>
          <a:p>
            <a:r>
              <a:rPr lang="en-US" dirty="0"/>
              <a:t>A variable name is a combination of alphabets, digits or underscores.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/>
              <a:t>They must begin with a letter. Some system permit underscore as the first character.</a:t>
            </a:r>
          </a:p>
          <a:p>
            <a:r>
              <a:rPr lang="en-US" b="1" dirty="0"/>
              <a:t>ANSI standard recognizes a length of 31 characters. However a length should not be normally more than eight characters .</a:t>
            </a:r>
          </a:p>
          <a:p>
            <a:r>
              <a:rPr lang="en-US" b="1" dirty="0"/>
              <a:t>Uppercase and lowercase are significant.</a:t>
            </a:r>
          </a:p>
          <a:p>
            <a:r>
              <a:rPr lang="en-US" b="1" dirty="0"/>
              <a:t>Variables are case sensitive i.e. sum and SUM are two distinct variables.</a:t>
            </a:r>
          </a:p>
          <a:p>
            <a:r>
              <a:rPr lang="en-US" b="1" dirty="0"/>
              <a:t>It should not be a keyword.</a:t>
            </a:r>
          </a:p>
          <a:p>
            <a:r>
              <a:rPr lang="en-US" b="1" dirty="0"/>
              <a:t>White space is not allowed.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Types</a:t>
            </a:r>
          </a:p>
        </p:txBody>
      </p:sp>
      <p:sp>
        <p:nvSpPr>
          <p:cNvPr id="104866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C supports a number of </a:t>
            </a:r>
            <a:r>
              <a:rPr lang="en-US" b="1" dirty="0"/>
              <a:t>data types. </a:t>
            </a:r>
          </a:p>
          <a:p>
            <a:r>
              <a:rPr lang="en-US" b="1" dirty="0"/>
              <a:t>These different data types allow the </a:t>
            </a:r>
            <a:r>
              <a:rPr lang="en-US" dirty="0"/>
              <a:t>user to select the </a:t>
            </a:r>
            <a:r>
              <a:rPr lang="en-US" b="1" dirty="0"/>
              <a:t>type of the variables in a </a:t>
            </a:r>
            <a:r>
              <a:rPr lang="en-US" dirty="0"/>
              <a:t>C program.</a:t>
            </a:r>
          </a:p>
          <a:p>
            <a:r>
              <a:rPr lang="en-US" dirty="0"/>
              <a:t>The various data types supported by C are :</a:t>
            </a: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</a:rPr>
              <a:t>- Primary(Fundamental) Data Types</a:t>
            </a: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</a:rPr>
              <a:t>- Derived Data Types</a:t>
            </a: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</a:rPr>
              <a:t>- User defined Data Types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Primary Data types</a:t>
            </a:r>
          </a:p>
        </p:txBody>
      </p:sp>
      <p:sp>
        <p:nvSpPr>
          <p:cNvPr id="1048667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0292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The five fundamental or primary data types are :</a:t>
            </a:r>
          </a:p>
          <a:p>
            <a:r>
              <a:rPr lang="en-US" dirty="0"/>
              <a:t>Integer 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)</a:t>
            </a:r>
          </a:p>
          <a:p>
            <a:r>
              <a:rPr lang="en-US" dirty="0"/>
              <a:t>Character </a:t>
            </a:r>
            <a:r>
              <a:rPr lang="en-US" b="1" dirty="0"/>
              <a:t>(char)</a:t>
            </a:r>
          </a:p>
          <a:p>
            <a:r>
              <a:rPr lang="en-US" dirty="0"/>
              <a:t>Floating point </a:t>
            </a:r>
            <a:r>
              <a:rPr lang="en-US" b="1" dirty="0"/>
              <a:t>(float)</a:t>
            </a:r>
          </a:p>
          <a:p>
            <a:r>
              <a:rPr lang="en-US" dirty="0"/>
              <a:t>double precision floating point </a:t>
            </a:r>
            <a:r>
              <a:rPr lang="en-US" b="1" dirty="0"/>
              <a:t>(double)</a:t>
            </a:r>
          </a:p>
          <a:p>
            <a:r>
              <a:rPr lang="en-US" b="1" dirty="0"/>
              <a:t>void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Int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048669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6875" lnSpcReduction="20000"/>
          </a:bodyPr>
          <a:lstStyle/>
          <a:p>
            <a:r>
              <a:rPr lang="en-US" dirty="0"/>
              <a:t>Integers are whole numbers with a range of values supported by a particular machine.</a:t>
            </a:r>
          </a:p>
          <a:p>
            <a:r>
              <a:rPr lang="en-US" dirty="0"/>
              <a:t>Generally integers have a size of </a:t>
            </a:r>
            <a:r>
              <a:rPr lang="en-US" b="1" dirty="0">
                <a:solidFill>
                  <a:srgbClr val="002060"/>
                </a:solidFill>
              </a:rPr>
              <a:t>2 bytes.</a:t>
            </a:r>
          </a:p>
          <a:p>
            <a:r>
              <a:rPr lang="en-US" dirty="0"/>
              <a:t>All integers are </a:t>
            </a:r>
            <a:r>
              <a:rPr lang="en-US" b="1" dirty="0">
                <a:solidFill>
                  <a:srgbClr val="002060"/>
                </a:solidFill>
              </a:rPr>
              <a:t>signed</a:t>
            </a:r>
            <a:r>
              <a:rPr lang="en-US" dirty="0"/>
              <a:t> by default</a:t>
            </a:r>
            <a:r>
              <a:rPr lang="en-US" b="1" dirty="0">
                <a:solidFill>
                  <a:srgbClr val="002060"/>
                </a:solidFill>
              </a:rPr>
              <a:t>(signed </a:t>
            </a:r>
            <a:r>
              <a:rPr lang="en-US" b="1" dirty="0" err="1">
                <a:solidFill>
                  <a:srgbClr val="002060"/>
                </a:solidFill>
              </a:rPr>
              <a:t>int</a:t>
            </a:r>
            <a:r>
              <a:rPr lang="en-US" b="1" dirty="0">
                <a:solidFill>
                  <a:srgbClr val="002060"/>
                </a:solidFill>
              </a:rPr>
              <a:t>)</a:t>
            </a:r>
          </a:p>
          <a:p>
            <a:r>
              <a:rPr lang="en-US" dirty="0"/>
              <a:t>The size of the integer value is limited to the range -</a:t>
            </a:r>
            <a:r>
              <a:rPr lang="en-US" b="1" dirty="0">
                <a:solidFill>
                  <a:srgbClr val="002060"/>
                </a:solidFill>
              </a:rPr>
              <a:t>32768 to +32767(that is -2^15 to +2^15-1). </a:t>
            </a:r>
          </a:p>
          <a:p>
            <a:r>
              <a:rPr lang="en-US" dirty="0"/>
              <a:t>A signed integer uses one bit for sign and 15 bits for the magnitude of the number.</a:t>
            </a:r>
          </a:p>
          <a:p>
            <a:r>
              <a:rPr lang="en-US" dirty="0"/>
              <a:t>If we use an </a:t>
            </a:r>
            <a:r>
              <a:rPr lang="en-US" b="1" dirty="0">
                <a:solidFill>
                  <a:srgbClr val="002060"/>
                </a:solidFill>
              </a:rPr>
              <a:t>unsigned </a:t>
            </a:r>
            <a:r>
              <a:rPr lang="en-US" b="1" dirty="0" err="1">
                <a:solidFill>
                  <a:srgbClr val="002060"/>
                </a:solidFill>
              </a:rPr>
              <a:t>int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/>
              <a:t>then it ranges </a:t>
            </a:r>
            <a:r>
              <a:rPr lang="en-US" b="1" dirty="0">
                <a:solidFill>
                  <a:srgbClr val="002060"/>
                </a:solidFill>
              </a:rPr>
              <a:t>0 to 65,535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Q1. Write an algorithm to add two numbers.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STEP 1. Start.</a:t>
            </a:r>
          </a:p>
          <a:p>
            <a:pPr>
              <a:buNone/>
            </a:pPr>
            <a:r>
              <a:rPr lang="en-US" dirty="0"/>
              <a:t>STEP 2. Get/Read/Input two numbers.</a:t>
            </a:r>
          </a:p>
          <a:p>
            <a:pPr>
              <a:buNone/>
            </a:pPr>
            <a:r>
              <a:rPr lang="en-US" dirty="0"/>
              <a:t>STEP 3. Add them.</a:t>
            </a:r>
          </a:p>
          <a:p>
            <a:pPr>
              <a:buNone/>
            </a:pPr>
            <a:r>
              <a:rPr lang="en-US" dirty="0"/>
              <a:t>STEP 4. Print/Display the result.</a:t>
            </a:r>
          </a:p>
          <a:p>
            <a:pPr>
              <a:buNone/>
            </a:pPr>
            <a:r>
              <a:rPr lang="en-US" dirty="0"/>
              <a:t>STEP 5. Stop.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/>
              <a:t>In order to provide some control over the range of numbers and storage space, C has three classes of integer storage namely </a:t>
            </a:r>
            <a:r>
              <a:rPr lang="en-US" b="1" dirty="0">
                <a:solidFill>
                  <a:srgbClr val="002060"/>
                </a:solidFill>
              </a:rPr>
              <a:t>short </a:t>
            </a:r>
            <a:r>
              <a:rPr lang="en-US" b="1" dirty="0" err="1">
                <a:solidFill>
                  <a:srgbClr val="002060"/>
                </a:solidFill>
              </a:rPr>
              <a:t>int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int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002060"/>
                </a:solidFill>
              </a:rPr>
              <a:t>long </a:t>
            </a:r>
            <a:r>
              <a:rPr lang="en-US" b="1" dirty="0" err="1">
                <a:solidFill>
                  <a:srgbClr val="002060"/>
                </a:solidFill>
              </a:rPr>
              <a:t>int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/>
              <a:t>in both signed and unsigned forms.</a:t>
            </a:r>
          </a:p>
          <a:p>
            <a:r>
              <a:rPr lang="en-US" b="1" dirty="0">
                <a:solidFill>
                  <a:srgbClr val="002060"/>
                </a:solidFill>
              </a:rPr>
              <a:t>short </a:t>
            </a:r>
            <a:r>
              <a:rPr lang="en-US" b="1" dirty="0" err="1">
                <a:solidFill>
                  <a:srgbClr val="002060"/>
                </a:solidFill>
              </a:rPr>
              <a:t>int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/>
              <a:t>represents </a:t>
            </a:r>
            <a:r>
              <a:rPr lang="en-US" b="1" dirty="0">
                <a:solidFill>
                  <a:srgbClr val="002060"/>
                </a:solidFill>
              </a:rPr>
              <a:t>1 byte </a:t>
            </a:r>
            <a:r>
              <a:rPr lang="en-US" dirty="0"/>
              <a:t>and </a:t>
            </a:r>
            <a:r>
              <a:rPr lang="en-US" b="1" dirty="0">
                <a:solidFill>
                  <a:srgbClr val="002060"/>
                </a:solidFill>
              </a:rPr>
              <a:t>long </a:t>
            </a:r>
            <a:r>
              <a:rPr lang="en-US" b="1" dirty="0" err="1">
                <a:solidFill>
                  <a:srgbClr val="002060"/>
                </a:solidFill>
              </a:rPr>
              <a:t>int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/>
              <a:t>represents </a:t>
            </a:r>
            <a:r>
              <a:rPr lang="en-US" b="1" dirty="0">
                <a:solidFill>
                  <a:srgbClr val="002060"/>
                </a:solidFill>
              </a:rPr>
              <a:t>4 bytes.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9716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429000"/>
            <a:ext cx="487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dirty="0"/>
              <a:t>float</a:t>
            </a:r>
          </a:p>
        </p:txBody>
      </p:sp>
      <p:sp>
        <p:nvSpPr>
          <p:cNvPr id="1048672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6875" lnSpcReduction="20000"/>
          </a:bodyPr>
          <a:lstStyle/>
          <a:p>
            <a:r>
              <a:rPr lang="en-US" dirty="0"/>
              <a:t>Floating point( real) numbers are stored in </a:t>
            </a:r>
            <a:r>
              <a:rPr lang="en-US" b="1" dirty="0">
                <a:solidFill>
                  <a:srgbClr val="002060"/>
                </a:solidFill>
              </a:rPr>
              <a:t>4 bytes.</a:t>
            </a:r>
          </a:p>
          <a:p>
            <a:r>
              <a:rPr lang="en-US" dirty="0"/>
              <a:t>Floating point numbers are defined in C by a float keyword.</a:t>
            </a:r>
          </a:p>
          <a:p>
            <a:r>
              <a:rPr lang="en-US" dirty="0"/>
              <a:t>Range of float is </a:t>
            </a:r>
            <a:r>
              <a:rPr lang="en-US" b="1" dirty="0">
                <a:solidFill>
                  <a:srgbClr val="002060"/>
                </a:solidFill>
              </a:rPr>
              <a:t>3.4E -38 to 3.4E 38</a:t>
            </a:r>
          </a:p>
          <a:p>
            <a:r>
              <a:rPr lang="en-US" dirty="0"/>
              <a:t>Floating point numbers giving a precision of 6 decimal places.</a:t>
            </a:r>
          </a:p>
          <a:p>
            <a:r>
              <a:rPr lang="en-US" dirty="0"/>
              <a:t>When the accuracy provided by a float number is not sufficient , the type </a:t>
            </a:r>
            <a:r>
              <a:rPr lang="en-US" b="1" dirty="0"/>
              <a:t>double</a:t>
            </a:r>
            <a:r>
              <a:rPr lang="en-US" dirty="0"/>
              <a:t> can be used to define the number.</a:t>
            </a:r>
          </a:p>
          <a:p>
            <a:r>
              <a:rPr lang="en-US" dirty="0"/>
              <a:t>Double has a size of </a:t>
            </a:r>
            <a:r>
              <a:rPr lang="en-US" b="1" dirty="0"/>
              <a:t>8 bytes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/>
              <a:t>A double giving a precision of 14 decimal places.</a:t>
            </a:r>
          </a:p>
          <a:p>
            <a:r>
              <a:rPr lang="en-US" dirty="0"/>
              <a:t>These are known as </a:t>
            </a:r>
            <a:r>
              <a:rPr lang="en-US" b="1" dirty="0">
                <a:solidFill>
                  <a:srgbClr val="002060"/>
                </a:solidFill>
              </a:rPr>
              <a:t>double precision numbers.</a:t>
            </a:r>
          </a:p>
          <a:p>
            <a:r>
              <a:rPr lang="en-US" dirty="0"/>
              <a:t>Double type represents the same data type that float represents, but with a greater precision.</a:t>
            </a:r>
          </a:p>
          <a:p>
            <a:r>
              <a:rPr lang="en-US" dirty="0"/>
              <a:t>To extend the precision further, we may use long double which uses </a:t>
            </a:r>
            <a:r>
              <a:rPr lang="en-US" b="1" dirty="0">
                <a:solidFill>
                  <a:srgbClr val="002060"/>
                </a:solidFill>
              </a:rPr>
              <a:t>10 bytes.</a:t>
            </a:r>
          </a:p>
        </p:txBody>
      </p:sp>
      <p:pic>
        <p:nvPicPr>
          <p:cNvPr id="20971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505200"/>
            <a:ext cx="4648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Character(char)</a:t>
            </a:r>
          </a:p>
        </p:txBody>
      </p:sp>
      <p:sp>
        <p:nvSpPr>
          <p:cNvPr id="1048675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410200"/>
          </a:xfrm>
        </p:spPr>
        <p:txBody>
          <a:bodyPr/>
          <a:lstStyle/>
          <a:p>
            <a:r>
              <a:rPr lang="en-US" dirty="0"/>
              <a:t>A single character can be defined as a character(char) type data.</a:t>
            </a:r>
          </a:p>
          <a:p>
            <a:r>
              <a:rPr lang="en-US" dirty="0"/>
              <a:t>Characters are usually stored in </a:t>
            </a:r>
            <a:r>
              <a:rPr lang="en-US" b="1" dirty="0">
                <a:solidFill>
                  <a:srgbClr val="002060"/>
                </a:solidFill>
              </a:rPr>
              <a:t>1 bytes.</a:t>
            </a:r>
          </a:p>
          <a:p>
            <a:r>
              <a:rPr lang="en-US" dirty="0"/>
              <a:t>The qualifier signed or unsigned may be explicitly applied to char.</a:t>
            </a:r>
          </a:p>
          <a:p>
            <a:r>
              <a:rPr lang="en-US" dirty="0"/>
              <a:t>While unsigned char have values between </a:t>
            </a:r>
            <a:r>
              <a:rPr lang="en-US" b="1" dirty="0">
                <a:solidFill>
                  <a:srgbClr val="002060"/>
                </a:solidFill>
              </a:rPr>
              <a:t>0 and 255</a:t>
            </a:r>
            <a:r>
              <a:rPr lang="en-US" dirty="0"/>
              <a:t>, signed char have values from </a:t>
            </a:r>
            <a:r>
              <a:rPr lang="en-US" b="1" dirty="0">
                <a:solidFill>
                  <a:srgbClr val="002060"/>
                </a:solidFill>
              </a:rPr>
              <a:t>-128 to 127.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Void </a:t>
            </a:r>
          </a:p>
        </p:txBody>
      </p:sp>
      <p:sp>
        <p:nvSpPr>
          <p:cNvPr id="10486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void type has no values not even zero.</a:t>
            </a:r>
          </a:p>
          <a:p>
            <a:r>
              <a:rPr lang="en-US" dirty="0"/>
              <a:t>This is usually used to specify the type </a:t>
            </a:r>
            <a:r>
              <a:rPr lang="en-US" dirty="0" err="1"/>
              <a:t>pf</a:t>
            </a:r>
            <a:r>
              <a:rPr lang="en-US" dirty="0"/>
              <a:t> functions.</a:t>
            </a:r>
          </a:p>
          <a:p>
            <a:r>
              <a:rPr lang="en-US" dirty="0"/>
              <a:t>The type of a function is said to be void when it does not return any value to the calling function.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19430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228604"/>
          <a:ext cx="8686800" cy="6629399"/>
        </p:xfrm>
        <a:graphic>
          <a:graphicData uri="http://schemas.openxmlformats.org/drawingml/2006/table">
            <a:tbl>
              <a:tblPr/>
              <a:tblGrid>
                <a:gridCol w="2450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7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9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49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Type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Size(Bytes)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Range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7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char or signed char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         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-128 to 127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7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unsigned char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         1   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 to 255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7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int or signed 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        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-32,768 to 32,767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7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unsigned 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        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 to 65535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9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short int or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signed short 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         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-128 to 127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7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unsigned short 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        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 to 255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0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long int or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signed long 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         4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-2,147,483,648 to 2,147,483,647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7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unsigned long 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        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 to 4,294,967,295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7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float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        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3.4E-38 to 3.4E38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27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double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        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1.7E-308 to 1.7E308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27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long double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        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3.4E-4932 to 1.1E4932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/>
              <a:t>Declaration of Variables</a:t>
            </a:r>
          </a:p>
        </p:txBody>
      </p:sp>
      <p:sp>
        <p:nvSpPr>
          <p:cNvPr id="1048680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3750" lnSpcReduction="2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Declaration of a variable does two things: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It tells the compiler what the variable name is 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It specifies what type of data the variable will hold.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002060"/>
                </a:solidFill>
              </a:rPr>
              <a:t>The declaration of variables must be done before they are used in the program.</a:t>
            </a:r>
          </a:p>
          <a:p>
            <a:pPr marL="514350" indent="-514350">
              <a:buNone/>
            </a:pPr>
            <a:r>
              <a:rPr lang="en-US" b="1" dirty="0"/>
              <a:t>Syntax:</a:t>
            </a:r>
          </a:p>
          <a:p>
            <a:pPr marL="514350" indent="-514350">
              <a:buNone/>
            </a:pPr>
            <a:r>
              <a:rPr lang="en-US" b="1" dirty="0"/>
              <a:t>Data-type varaiablename1, variablename2,…,</a:t>
            </a:r>
            <a:r>
              <a:rPr lang="en-US" b="1" dirty="0" err="1"/>
              <a:t>variablenameN</a:t>
            </a:r>
            <a:r>
              <a:rPr lang="en-US" b="1" dirty="0"/>
              <a:t>;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002060"/>
                </a:solidFill>
              </a:rPr>
              <a:t>Variables are separated by commas.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002060"/>
                </a:solidFill>
              </a:rPr>
              <a:t>A declaration statement must end with a semicolon.</a:t>
            </a:r>
          </a:p>
          <a:p>
            <a:pPr marL="514350" indent="-514350">
              <a:buNone/>
            </a:pPr>
            <a:r>
              <a:rPr lang="en-US" b="1" dirty="0" err="1">
                <a:solidFill>
                  <a:srgbClr val="002060"/>
                </a:solidFill>
              </a:rPr>
              <a:t>int</a:t>
            </a:r>
            <a:r>
              <a:rPr lang="en-US" b="1" dirty="0">
                <a:solidFill>
                  <a:srgbClr val="002060"/>
                </a:solidFill>
              </a:rPr>
              <a:t> a;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002060"/>
                </a:solidFill>
              </a:rPr>
              <a:t>float </a:t>
            </a:r>
            <a:r>
              <a:rPr lang="en-US" b="1" dirty="0" err="1">
                <a:solidFill>
                  <a:srgbClr val="002060"/>
                </a:solidFill>
              </a:rPr>
              <a:t>p,q,r</a:t>
            </a:r>
            <a:r>
              <a:rPr lang="en-US" b="1" dirty="0">
                <a:solidFill>
                  <a:srgbClr val="002060"/>
                </a:solidFill>
              </a:rPr>
              <a:t>;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002060"/>
                </a:solidFill>
              </a:rPr>
              <a:t>char c;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96875" lnSpcReduction="20000"/>
          </a:bodyPr>
          <a:lstStyle/>
          <a:p>
            <a:r>
              <a:rPr lang="en-US" b="1" dirty="0" err="1"/>
              <a:t>int</a:t>
            </a:r>
            <a:r>
              <a:rPr lang="en-US" b="1" dirty="0"/>
              <a:t> a;          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a,b</a:t>
            </a:r>
            <a:r>
              <a:rPr lang="en-US" b="1" dirty="0"/>
              <a:t>;</a:t>
            </a:r>
          </a:p>
          <a:p>
            <a:pPr>
              <a:buNone/>
            </a:pPr>
            <a:r>
              <a:rPr lang="en-US" b="1" dirty="0"/>
              <a:t>    </a:t>
            </a:r>
            <a:r>
              <a:rPr lang="en-US" b="1" dirty="0" err="1"/>
              <a:t>int</a:t>
            </a:r>
            <a:r>
              <a:rPr lang="en-US" b="1" dirty="0"/>
              <a:t> b;</a:t>
            </a:r>
          </a:p>
          <a:p>
            <a:endParaRPr lang="en-US" b="1" dirty="0"/>
          </a:p>
          <a:p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a,A</a:t>
            </a:r>
            <a:r>
              <a:rPr lang="en-US" b="1" dirty="0"/>
              <a:t>;</a:t>
            </a:r>
          </a:p>
          <a:p>
            <a:endParaRPr lang="en-US" b="1" dirty="0"/>
          </a:p>
          <a:p>
            <a:r>
              <a:rPr lang="en-US" b="1" dirty="0" err="1"/>
              <a:t>int</a:t>
            </a:r>
            <a:r>
              <a:rPr lang="en-US" b="1" dirty="0"/>
              <a:t> a;</a:t>
            </a:r>
          </a:p>
          <a:p>
            <a:pPr>
              <a:buNone/>
            </a:pPr>
            <a:r>
              <a:rPr lang="en-US" b="1" dirty="0"/>
              <a:t>    float a;</a:t>
            </a:r>
          </a:p>
          <a:p>
            <a:endParaRPr lang="en-US" b="1" dirty="0"/>
          </a:p>
          <a:p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int</a:t>
            </a:r>
            <a:r>
              <a:rPr lang="en-US" b="1" dirty="0"/>
              <a:t>;</a:t>
            </a:r>
          </a:p>
          <a:p>
            <a:endParaRPr lang="en-US" b="1" dirty="0"/>
          </a:p>
          <a:p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a,float</a:t>
            </a:r>
            <a:r>
              <a:rPr lang="en-US" b="1" dirty="0"/>
              <a:t> </a:t>
            </a:r>
            <a:r>
              <a:rPr lang="en-US" b="1" dirty="0" err="1"/>
              <a:t>b,char</a:t>
            </a:r>
            <a:r>
              <a:rPr lang="en-US" b="1" dirty="0"/>
              <a:t> c;</a:t>
            </a:r>
          </a:p>
          <a:p>
            <a:endParaRPr lang="en-US" b="1" dirty="0"/>
          </a:p>
          <a:p>
            <a:r>
              <a:rPr lang="en-US" b="1" dirty="0" err="1"/>
              <a:t>int</a:t>
            </a:r>
            <a:r>
              <a:rPr lang="en-US" b="1" dirty="0"/>
              <a:t> a; float b; char c;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48682" name="Right Brace 3"/>
          <p:cNvSpPr/>
          <p:nvPr/>
        </p:nvSpPr>
        <p:spPr>
          <a:xfrm>
            <a:off x="1143000" y="304800"/>
            <a:ext cx="3048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/>
              <a:t>When a variable is declared a corresponding memory is allocated with the size of the data type and stores a </a:t>
            </a:r>
            <a:r>
              <a:rPr lang="en-US" b="1" dirty="0"/>
              <a:t>garbage value</a:t>
            </a:r>
            <a:r>
              <a:rPr lang="en-US" dirty="0"/>
              <a:t> in it.</a:t>
            </a:r>
          </a:p>
          <a:p>
            <a:r>
              <a:rPr lang="en-US" b="1" dirty="0" err="1"/>
              <a:t>int</a:t>
            </a:r>
            <a:r>
              <a:rPr lang="en-US" b="1" dirty="0"/>
              <a:t> a;</a:t>
            </a:r>
          </a:p>
          <a:p>
            <a:pPr>
              <a:buNone/>
            </a:pPr>
            <a:r>
              <a:rPr lang="en-US" b="1" dirty="0"/>
              <a:t>              a</a:t>
            </a:r>
          </a:p>
          <a:p>
            <a:pPr>
              <a:buNone/>
            </a:pPr>
            <a:r>
              <a:rPr lang="en-US" b="1" dirty="0"/>
              <a:t>                          2 bytes</a:t>
            </a:r>
          </a:p>
          <a:p>
            <a:pPr>
              <a:buNone/>
            </a:pPr>
            <a:r>
              <a:rPr lang="en-US" b="1" dirty="0"/>
              <a:t>		2000</a:t>
            </a:r>
          </a:p>
          <a:p>
            <a:r>
              <a:rPr lang="en-US" b="1" dirty="0"/>
              <a:t>To remove garbage value we can assign a value to the variable.</a:t>
            </a:r>
          </a:p>
          <a:p>
            <a:pPr>
              <a:buNone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variablename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=constant;                   </a:t>
            </a:r>
            <a:r>
              <a:rPr lang="en-US" b="1" dirty="0"/>
              <a:t> a</a:t>
            </a:r>
          </a:p>
          <a:p>
            <a:pPr>
              <a:buNone/>
            </a:pPr>
            <a:r>
              <a:rPr lang="en-US" b="1" dirty="0"/>
              <a:t>a=25;</a:t>
            </a:r>
          </a:p>
          <a:p>
            <a:pPr>
              <a:buNone/>
            </a:pPr>
            <a:r>
              <a:rPr lang="en-US" b="1" dirty="0"/>
              <a:t>                                                               2000</a:t>
            </a:r>
          </a:p>
        </p:txBody>
      </p:sp>
      <p:sp>
        <p:nvSpPr>
          <p:cNvPr id="1048684" name="Rectangle 3"/>
          <p:cNvSpPr/>
          <p:nvPr/>
        </p:nvSpPr>
        <p:spPr>
          <a:xfrm>
            <a:off x="533400" y="2590800"/>
            <a:ext cx="18288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85" name="TextBox 5"/>
          <p:cNvSpPr txBox="1"/>
          <p:nvPr/>
        </p:nvSpPr>
        <p:spPr>
          <a:xfrm>
            <a:off x="609600" y="2743200"/>
            <a:ext cx="1676400" cy="701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xxxxxxxxxxxx</a:t>
            </a:r>
            <a:endParaRPr lang="en-US" sz="2000" b="1" dirty="0"/>
          </a:p>
        </p:txBody>
      </p:sp>
      <p:sp>
        <p:nvSpPr>
          <p:cNvPr id="1048686" name="Rectangle 6"/>
          <p:cNvSpPr/>
          <p:nvPr/>
        </p:nvSpPr>
        <p:spPr>
          <a:xfrm>
            <a:off x="5334000" y="5486400"/>
            <a:ext cx="18288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87" name="TextBox 7"/>
          <p:cNvSpPr txBox="1"/>
          <p:nvPr/>
        </p:nvSpPr>
        <p:spPr>
          <a:xfrm>
            <a:off x="5867400" y="5638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25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/>
              <a:t>It is also possible to assign a value to a variable at the time the variable is declared. </a:t>
            </a:r>
          </a:p>
          <a:p>
            <a:r>
              <a:rPr lang="en-US" b="1" dirty="0"/>
              <a:t>This process of giving initial values to variables is called </a:t>
            </a:r>
            <a:r>
              <a:rPr lang="en-US" b="1" dirty="0">
                <a:solidFill>
                  <a:srgbClr val="7030A0"/>
                </a:solidFill>
              </a:rPr>
              <a:t>initialization</a:t>
            </a:r>
            <a:r>
              <a:rPr lang="en-US" b="1" dirty="0"/>
              <a:t>.</a:t>
            </a:r>
          </a:p>
          <a:p>
            <a:r>
              <a:rPr lang="en-US" b="1" dirty="0">
                <a:solidFill>
                  <a:srgbClr val="7030A0"/>
                </a:solidFill>
              </a:rPr>
              <a:t>Data type </a:t>
            </a:r>
            <a:r>
              <a:rPr lang="en-US" b="1" dirty="0" err="1">
                <a:solidFill>
                  <a:srgbClr val="7030A0"/>
                </a:solidFill>
              </a:rPr>
              <a:t>variablename</a:t>
            </a:r>
            <a:r>
              <a:rPr lang="en-US" b="1" dirty="0">
                <a:solidFill>
                  <a:srgbClr val="7030A0"/>
                </a:solidFill>
              </a:rPr>
              <a:t>=constant;</a:t>
            </a:r>
          </a:p>
          <a:p>
            <a:pPr>
              <a:buNone/>
            </a:pPr>
            <a:r>
              <a:rPr lang="en-US" b="1" dirty="0" err="1"/>
              <a:t>int</a:t>
            </a:r>
            <a:r>
              <a:rPr lang="en-US" b="1" dirty="0"/>
              <a:t> a=25;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a,b,c</a:t>
            </a:r>
            <a:r>
              <a:rPr lang="en-US" dirty="0"/>
              <a:t>;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 err="1">
                <a:sym typeface="Wingdings" pitchFamily="2" charset="2"/>
              </a:rPr>
              <a:t>int</a:t>
            </a:r>
            <a:r>
              <a:rPr lang="en-US" dirty="0">
                <a:sym typeface="Wingdings" pitchFamily="2" charset="2"/>
              </a:rPr>
              <a:t> a=b=c=25; </a:t>
            </a:r>
            <a:r>
              <a:rPr lang="en-US" dirty="0" err="1">
                <a:sym typeface="Wingdings" pitchFamily="2" charset="2"/>
              </a:rPr>
              <a:t>int</a:t>
            </a:r>
            <a:r>
              <a:rPr lang="en-US" dirty="0">
                <a:sym typeface="Wingdings" pitchFamily="2" charset="2"/>
              </a:rPr>
              <a:t> a=10,b=12,c=5;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2484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Q1. Write an algorithm to add two numbers.</a:t>
            </a:r>
          </a:p>
          <a:p>
            <a:pPr>
              <a:buNone/>
            </a:pPr>
            <a:r>
              <a:rPr lang="en-US" b="1" dirty="0"/>
              <a:t> </a:t>
            </a:r>
          </a:p>
          <a:p>
            <a:pPr>
              <a:buNone/>
            </a:pPr>
            <a:r>
              <a:rPr lang="en-US" dirty="0"/>
              <a:t>STEP 1. Start.</a:t>
            </a:r>
          </a:p>
          <a:p>
            <a:pPr>
              <a:buNone/>
            </a:pPr>
            <a:r>
              <a:rPr lang="en-US" dirty="0"/>
              <a:t>STEP 2. Read two numbers N1,N2.</a:t>
            </a:r>
          </a:p>
          <a:p>
            <a:pPr>
              <a:buNone/>
            </a:pPr>
            <a:r>
              <a:rPr lang="en-US" dirty="0"/>
              <a:t>STEP 3. Compute SUM=N1+N2.</a:t>
            </a:r>
          </a:p>
          <a:p>
            <a:pPr>
              <a:buNone/>
            </a:pPr>
            <a:r>
              <a:rPr lang="en-US" dirty="0"/>
              <a:t>STEP 4. Print the result, SUM.</a:t>
            </a:r>
          </a:p>
          <a:p>
            <a:pPr>
              <a:buNone/>
            </a:pPr>
            <a:r>
              <a:rPr lang="en-US" dirty="0"/>
              <a:t>STEP 5. Stop.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User-Defined Data type declaration</a:t>
            </a:r>
          </a:p>
        </p:txBody>
      </p:sp>
      <p:sp>
        <p:nvSpPr>
          <p:cNvPr id="1048690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3750" lnSpcReduction="20000"/>
          </a:bodyPr>
          <a:lstStyle/>
          <a:p>
            <a:pPr marL="514350" indent="-514350">
              <a:buAutoNum type="arabicPeriod"/>
            </a:pPr>
            <a:r>
              <a:rPr lang="en-US" b="1" u="sng" dirty="0" err="1"/>
              <a:t>typedef</a:t>
            </a:r>
            <a:r>
              <a:rPr lang="en-US" b="1" u="sng" dirty="0"/>
              <a:t> (“type definition”)</a:t>
            </a:r>
          </a:p>
          <a:p>
            <a:pPr marL="514350" indent="-514350"/>
            <a:r>
              <a:rPr lang="en-US" dirty="0" err="1"/>
              <a:t>typedef</a:t>
            </a:r>
            <a:r>
              <a:rPr lang="en-US" dirty="0"/>
              <a:t> allows users to define an identifier that would represent an existing data type.</a:t>
            </a:r>
          </a:p>
          <a:p>
            <a:pPr marL="514350" indent="-514350"/>
            <a:r>
              <a:rPr lang="en-US" dirty="0"/>
              <a:t>The user defined data type identifier can later be used to declare variables. It takes the general form: </a:t>
            </a:r>
          </a:p>
          <a:p>
            <a:pPr marL="514350" indent="-514350"/>
            <a:r>
              <a:rPr lang="en-US" b="1" dirty="0" err="1"/>
              <a:t>typedef</a:t>
            </a:r>
            <a:r>
              <a:rPr lang="en-US" b="1" dirty="0"/>
              <a:t> type identifier;</a:t>
            </a:r>
          </a:p>
          <a:p>
            <a:pPr marL="514350" indent="-514350"/>
            <a:r>
              <a:rPr lang="en-US" dirty="0"/>
              <a:t>Where type refers to an existing data type and identifier refers to the new name given to the data type.</a:t>
            </a:r>
          </a:p>
          <a:p>
            <a:pPr marL="514350" indent="-514350">
              <a:buNone/>
            </a:pPr>
            <a:r>
              <a:rPr lang="en-US" b="1" dirty="0" err="1"/>
              <a:t>typedef</a:t>
            </a:r>
            <a:r>
              <a:rPr lang="en-US" b="1" dirty="0"/>
              <a:t> </a:t>
            </a:r>
            <a:r>
              <a:rPr lang="en-US" b="1" dirty="0" err="1"/>
              <a:t>int</a:t>
            </a:r>
            <a:r>
              <a:rPr lang="en-US" b="1" dirty="0"/>
              <a:t> unit;</a:t>
            </a:r>
          </a:p>
          <a:p>
            <a:pPr marL="514350" indent="-514350">
              <a:buNone/>
            </a:pPr>
            <a:r>
              <a:rPr lang="en-US" b="1" dirty="0" err="1"/>
              <a:t>typedef</a:t>
            </a:r>
            <a:r>
              <a:rPr lang="en-US" b="1" dirty="0"/>
              <a:t> float mark;</a:t>
            </a:r>
          </a:p>
          <a:p>
            <a:pPr marL="514350" indent="-514350">
              <a:buNone/>
            </a:pPr>
            <a:r>
              <a:rPr lang="en-US" b="1" dirty="0"/>
              <a:t>unit a;    </a:t>
            </a:r>
            <a:r>
              <a:rPr lang="en-US" b="1" dirty="0">
                <a:solidFill>
                  <a:srgbClr val="FF0000"/>
                </a:solidFill>
              </a:rPr>
              <a:t>//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a;</a:t>
            </a:r>
          </a:p>
          <a:p>
            <a:pPr marL="514350" indent="-514350">
              <a:buNone/>
            </a:pPr>
            <a:r>
              <a:rPr lang="en-US" b="1" dirty="0"/>
              <a:t>mark m1,m2;  </a:t>
            </a:r>
            <a:r>
              <a:rPr lang="en-US" b="1" dirty="0">
                <a:solidFill>
                  <a:srgbClr val="FF0000"/>
                </a:solidFill>
              </a:rPr>
              <a:t>//float m1,m2;</a:t>
            </a:r>
          </a:p>
          <a:p>
            <a:pPr marL="514350" indent="-51435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6875" lnSpcReduction="10000"/>
          </a:bodyPr>
          <a:lstStyle/>
          <a:p>
            <a:pPr>
              <a:buNone/>
            </a:pPr>
            <a:r>
              <a:rPr lang="en-US" b="1" u="sng" dirty="0"/>
              <a:t>2. </a:t>
            </a:r>
            <a:r>
              <a:rPr lang="en-US" b="1" u="sng" dirty="0" err="1"/>
              <a:t>enum</a:t>
            </a:r>
            <a:r>
              <a:rPr lang="en-US" b="1" u="sng" dirty="0"/>
              <a:t>(enumerated data type)</a:t>
            </a:r>
          </a:p>
          <a:p>
            <a:pPr>
              <a:buNone/>
            </a:pPr>
            <a:r>
              <a:rPr lang="en-US" dirty="0"/>
              <a:t>Syntax:</a:t>
            </a:r>
          </a:p>
          <a:p>
            <a:pPr>
              <a:buNone/>
            </a:pPr>
            <a:r>
              <a:rPr lang="en-US" b="1" dirty="0" err="1"/>
              <a:t>enum</a:t>
            </a:r>
            <a:r>
              <a:rPr lang="en-US" b="1" dirty="0"/>
              <a:t> identifier {value1, value2, ……., </a:t>
            </a:r>
            <a:r>
              <a:rPr lang="en-US" b="1" dirty="0" err="1"/>
              <a:t>valueN</a:t>
            </a:r>
            <a:r>
              <a:rPr lang="en-US" b="1" dirty="0"/>
              <a:t>};</a:t>
            </a:r>
          </a:p>
          <a:p>
            <a:r>
              <a:rPr lang="en-US" dirty="0"/>
              <a:t>The identifier is a user-defined enumerated data type which can be used to declare variables that can have one of the values enclosed within the braces</a:t>
            </a:r>
            <a:r>
              <a:rPr lang="en-US" b="1" dirty="0"/>
              <a:t>(known as enumeration constants)</a:t>
            </a:r>
            <a:r>
              <a:rPr lang="en-US" dirty="0"/>
              <a:t>.</a:t>
            </a:r>
          </a:p>
          <a:p>
            <a:r>
              <a:rPr lang="en-US" dirty="0"/>
              <a:t>After this definition we can declare variables to be of this new type as:</a:t>
            </a:r>
          </a:p>
          <a:p>
            <a:r>
              <a:rPr lang="en-US" b="1" dirty="0" err="1"/>
              <a:t>enum</a:t>
            </a:r>
            <a:r>
              <a:rPr lang="en-US" b="1" dirty="0"/>
              <a:t> identifier v1,v2,…..</a:t>
            </a:r>
            <a:r>
              <a:rPr lang="en-US" b="1" dirty="0" err="1"/>
              <a:t>vN</a:t>
            </a:r>
            <a:r>
              <a:rPr lang="en-US" b="1" dirty="0"/>
              <a:t>;</a:t>
            </a:r>
          </a:p>
          <a:p>
            <a:r>
              <a:rPr lang="en-US" dirty="0"/>
              <a:t>The enumerated variables v1,v2,…,</a:t>
            </a:r>
            <a:r>
              <a:rPr lang="en-US" dirty="0" err="1"/>
              <a:t>vN</a:t>
            </a:r>
            <a:r>
              <a:rPr lang="en-US" dirty="0"/>
              <a:t> can only have one of the values value1, value2,….,</a:t>
            </a:r>
            <a:r>
              <a:rPr lang="en-US" dirty="0" err="1"/>
              <a:t>valueN</a:t>
            </a:r>
            <a:endParaRPr lang="en-US" dirty="0"/>
          </a:p>
          <a:p>
            <a:r>
              <a:rPr lang="en-US" dirty="0"/>
              <a:t>v1=value3;</a:t>
            </a:r>
          </a:p>
          <a:p>
            <a:r>
              <a:rPr lang="en-US" dirty="0"/>
              <a:t>v2=value1;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3750" lnSpcReduction="10000"/>
          </a:bodyPr>
          <a:lstStyle/>
          <a:p>
            <a:r>
              <a:rPr lang="en-US" dirty="0" err="1"/>
              <a:t>enum</a:t>
            </a:r>
            <a:r>
              <a:rPr lang="en-US" dirty="0"/>
              <a:t> day {</a:t>
            </a:r>
            <a:r>
              <a:rPr lang="en-US" dirty="0" err="1"/>
              <a:t>su,mo,tu,we,th,fr,sa</a:t>
            </a:r>
            <a:r>
              <a:rPr lang="en-US" dirty="0"/>
              <a:t>};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enum</a:t>
            </a:r>
            <a:r>
              <a:rPr lang="en-US" dirty="0"/>
              <a:t> day d1,d2;</a:t>
            </a:r>
          </a:p>
          <a:p>
            <a:pPr>
              <a:buNone/>
            </a:pPr>
            <a:r>
              <a:rPr lang="en-US" dirty="0"/>
              <a:t>	d1=we;</a:t>
            </a:r>
          </a:p>
          <a:p>
            <a:pPr>
              <a:buNone/>
            </a:pPr>
            <a:r>
              <a:rPr lang="en-US" dirty="0"/>
              <a:t>	d2=</a:t>
            </a:r>
            <a:r>
              <a:rPr lang="en-US" dirty="0" err="1"/>
              <a:t>su</a:t>
            </a:r>
            <a:r>
              <a:rPr lang="en-US" dirty="0"/>
              <a:t>;  </a:t>
            </a:r>
            <a:r>
              <a:rPr lang="en-US" dirty="0">
                <a:solidFill>
                  <a:srgbClr val="FF0000"/>
                </a:solidFill>
              </a:rPr>
              <a:t>//d2=</a:t>
            </a:r>
            <a:r>
              <a:rPr lang="en-US" dirty="0" err="1">
                <a:solidFill>
                  <a:srgbClr val="FF0000"/>
                </a:solidFill>
              </a:rPr>
              <a:t>ty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r>
              <a:rPr lang="en-US" b="1" dirty="0" err="1"/>
              <a:t>enum</a:t>
            </a:r>
            <a:r>
              <a:rPr lang="en-US" b="1" dirty="0"/>
              <a:t> identifier {value1, value2, ……., </a:t>
            </a:r>
            <a:r>
              <a:rPr lang="en-US" b="1" dirty="0" err="1"/>
              <a:t>valueN</a:t>
            </a:r>
            <a:r>
              <a:rPr lang="en-US" b="1" dirty="0"/>
              <a:t>};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The compiler automatically assign integer digits beginning with 0 to all enumeration constants. That is the enumeration constant value1 assigned 0, value2 assigned 1, value3 assigned 2 and so on.</a:t>
            </a:r>
          </a:p>
          <a:p>
            <a:r>
              <a:rPr lang="en-US" dirty="0"/>
              <a:t>The automatic assignment can be overridden by assigning values explicitly to the enumeration constants.</a:t>
            </a:r>
          </a:p>
          <a:p>
            <a:r>
              <a:rPr lang="en-US" b="1" dirty="0" err="1"/>
              <a:t>enum</a:t>
            </a:r>
            <a:r>
              <a:rPr lang="en-US" b="1" dirty="0"/>
              <a:t> day {</a:t>
            </a:r>
            <a:r>
              <a:rPr lang="en-US" b="1" dirty="0" err="1"/>
              <a:t>su</a:t>
            </a:r>
            <a:r>
              <a:rPr lang="en-US" b="1" dirty="0"/>
              <a:t>=4,mo,tu,we,th,fr,sa};</a:t>
            </a:r>
          </a:p>
          <a:p>
            <a:r>
              <a:rPr lang="en-US" b="1" dirty="0" err="1"/>
              <a:t>enum</a:t>
            </a:r>
            <a:r>
              <a:rPr lang="en-US" b="1" dirty="0"/>
              <a:t> day {</a:t>
            </a:r>
            <a:r>
              <a:rPr lang="en-US" b="1" dirty="0" err="1"/>
              <a:t>su</a:t>
            </a:r>
            <a:r>
              <a:rPr lang="en-US" b="1" dirty="0"/>
              <a:t>=1,mo,tu,we=7,th,fr,sa};</a:t>
            </a:r>
          </a:p>
          <a:p>
            <a:pPr>
              <a:buNone/>
            </a:pP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Declaring a variable as constant</a:t>
            </a:r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may like the value of certain variables to remain constant during the execution of a program.</a:t>
            </a:r>
          </a:p>
          <a:p>
            <a:r>
              <a:rPr lang="en-US" dirty="0"/>
              <a:t>We may achieve this by declaring the variable with the qualifier const at the time of initialization.</a:t>
            </a:r>
          </a:p>
          <a:p>
            <a:r>
              <a:rPr lang="en-US" b="1" dirty="0"/>
              <a:t>Example: </a:t>
            </a:r>
            <a:r>
              <a:rPr lang="en-US" b="1" dirty="0">
                <a:solidFill>
                  <a:srgbClr val="FF0000"/>
                </a:solidFill>
              </a:rPr>
              <a:t>const</a:t>
            </a:r>
            <a:r>
              <a:rPr lang="en-US" b="1" dirty="0"/>
              <a:t> </a:t>
            </a:r>
            <a:r>
              <a:rPr lang="en-US" b="1" dirty="0" err="1"/>
              <a:t>int</a:t>
            </a:r>
            <a:r>
              <a:rPr lang="en-US" b="1" dirty="0"/>
              <a:t> a=45;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838200"/>
          </a:xfrm>
        </p:spPr>
        <p:txBody>
          <a:bodyPr/>
          <a:lstStyle/>
          <a:p>
            <a:r>
              <a:rPr lang="en-US" b="1" dirty="0"/>
              <a:t>Declaring a variable as volatile</a:t>
            </a:r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r>
              <a:rPr lang="en-US" dirty="0"/>
              <a:t>The qualifier volatile tell explicitly the compiler that a variable’s value may be changed at any time by some external source</a:t>
            </a:r>
          </a:p>
          <a:p>
            <a:r>
              <a:rPr lang="en-US" b="1" dirty="0">
                <a:solidFill>
                  <a:srgbClr val="FF0000"/>
                </a:solidFill>
              </a:rPr>
              <a:t>volatile</a:t>
            </a:r>
            <a:r>
              <a:rPr lang="en-US" b="1" dirty="0"/>
              <a:t> </a:t>
            </a:r>
            <a:r>
              <a:rPr lang="en-US" b="1" dirty="0" err="1"/>
              <a:t>int</a:t>
            </a:r>
            <a:r>
              <a:rPr lang="en-US" b="1" dirty="0"/>
              <a:t> date;</a:t>
            </a:r>
          </a:p>
          <a:p>
            <a:pPr>
              <a:buNone/>
            </a:pP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Basic structure of a C Program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20971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762000"/>
            <a:ext cx="4191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1250" lnSpcReduction="20000"/>
          </a:bodyPr>
          <a:lstStyle/>
          <a:p>
            <a:pPr>
              <a:buNone/>
            </a:pPr>
            <a:r>
              <a:rPr lang="en-US" b="1" dirty="0"/>
              <a:t>Rules of a C program?</a:t>
            </a:r>
          </a:p>
          <a:p>
            <a:pPr marL="514350" indent="-514350">
              <a:buAutoNum type="arabicPeriod"/>
            </a:pPr>
            <a:r>
              <a:rPr lang="en-US" dirty="0"/>
              <a:t>C is a case sensitive language so all instructions must be written in lower case letter.</a:t>
            </a:r>
          </a:p>
          <a:p>
            <a:pPr marL="514350" indent="-514350">
              <a:buAutoNum type="arabicPeriod"/>
            </a:pPr>
            <a:r>
              <a:rPr lang="en-US" dirty="0"/>
              <a:t>All program statements must end with a semicolon(;).</a:t>
            </a:r>
          </a:p>
          <a:p>
            <a:pPr marL="514350" indent="-514350">
              <a:buAutoNum type="arabicPeriod"/>
            </a:pPr>
            <a:r>
              <a:rPr lang="en-US" dirty="0"/>
              <a:t>Every C program requires a main() function(use of more than one main() is illegal). </a:t>
            </a:r>
          </a:p>
          <a:p>
            <a:pPr marL="514350" indent="-514350">
              <a:buAutoNum type="arabicPeriod"/>
            </a:pPr>
            <a:r>
              <a:rPr lang="en-US" dirty="0"/>
              <a:t>The place main is where the program execution begins.</a:t>
            </a:r>
          </a:p>
          <a:p>
            <a:pPr marL="514350" indent="-514350">
              <a:buAutoNum type="arabicPeriod"/>
            </a:pPr>
            <a:r>
              <a:rPr lang="en-US" dirty="0"/>
              <a:t>The execution of a C program starts and ends at main().</a:t>
            </a:r>
          </a:p>
          <a:p>
            <a:pPr marL="514350" indent="-514350">
              <a:buAutoNum type="arabicPeriod"/>
            </a:pPr>
            <a:r>
              <a:rPr lang="en-US" dirty="0"/>
              <a:t>All the words in a program line must be separated from each other by at least one space.</a:t>
            </a:r>
          </a:p>
          <a:p>
            <a:pPr marL="514350" indent="-514350">
              <a:buAutoNum type="arabicPeriod"/>
            </a:pPr>
            <a:r>
              <a:rPr lang="en-US" dirty="0"/>
              <a:t>All variables must be declared for their types before they are used in the program.</a:t>
            </a:r>
          </a:p>
          <a:p>
            <a:pPr marL="514350" indent="-514350">
              <a:buAutoNum type="arabicPeriod"/>
            </a:pPr>
            <a:r>
              <a:rPr lang="en-US" dirty="0"/>
              <a:t>We must include all header files at the beginning itself.</a:t>
            </a:r>
          </a:p>
          <a:p>
            <a:pPr marL="514350" indent="-514350">
              <a:buAutoNum type="arabicPeriod"/>
            </a:pPr>
            <a:r>
              <a:rPr lang="en-US" dirty="0"/>
              <a:t>C is a free-form language and therefore a proper form of indentation of various sections would improve legibility of the program.</a:t>
            </a:r>
          </a:p>
          <a:p>
            <a:pPr marL="514350" indent="-514350">
              <a:buAutoNum type="arabicPeriod"/>
            </a:pPr>
            <a:r>
              <a:rPr lang="en-US" dirty="0"/>
              <a:t>When braces are used to group statements, make sure that the opening brace has a corresponding closing brace.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Documentation section</a:t>
            </a:r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91200"/>
          </a:xfrm>
        </p:spPr>
        <p:txBody>
          <a:bodyPr>
            <a:normAutofit fontScale="93750" lnSpcReduction="10000"/>
          </a:bodyPr>
          <a:lstStyle/>
          <a:p>
            <a:r>
              <a:rPr lang="en-US" dirty="0"/>
              <a:t>The documentation section consist of a set of comment lines giving the name of the program, the author and other details.</a:t>
            </a:r>
          </a:p>
          <a:p>
            <a:r>
              <a:rPr lang="en-US" dirty="0"/>
              <a:t>Comment lines are not executable statements and therefore it is ignored by the compiler.</a:t>
            </a:r>
          </a:p>
          <a:p>
            <a:r>
              <a:rPr lang="en-US" dirty="0"/>
              <a:t>In C there are two types of comment statements</a:t>
            </a:r>
          </a:p>
          <a:p>
            <a:pPr marL="514350" indent="-514350">
              <a:buAutoNum type="arabicPeriod"/>
            </a:pPr>
            <a:r>
              <a:rPr lang="en-US" b="1" dirty="0"/>
              <a:t>Single line comment.       </a:t>
            </a:r>
            <a:r>
              <a:rPr lang="en-US" b="1" dirty="0">
                <a:solidFill>
                  <a:srgbClr val="FF0000"/>
                </a:solidFill>
              </a:rPr>
              <a:t>//welcome</a:t>
            </a:r>
          </a:p>
          <a:p>
            <a:pPr marL="514350" indent="-514350">
              <a:buAutoNum type="arabicPeriod"/>
            </a:pPr>
            <a:r>
              <a:rPr lang="en-US" b="1" dirty="0"/>
              <a:t>Multi-line comment.       </a:t>
            </a:r>
            <a:r>
              <a:rPr lang="en-US" b="1" dirty="0">
                <a:solidFill>
                  <a:srgbClr val="FF0000"/>
                </a:solidFill>
              </a:rPr>
              <a:t>/* welcome 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FF0000"/>
                </a:solidFill>
              </a:rPr>
              <a:t>                        				to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FF0000"/>
                </a:solidFill>
              </a:rPr>
              <a:t>						C programming */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FF0000"/>
                </a:solidFill>
              </a:rPr>
              <a:t>We cannot have comments inside comments.	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FF0000"/>
                </a:solidFill>
              </a:rPr>
              <a:t>/*……./*………*/…….*/				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3750" lnSpcReduction="10000"/>
          </a:bodyPr>
          <a:lstStyle/>
          <a:p>
            <a:pPr>
              <a:buNone/>
            </a:pPr>
            <a:r>
              <a:rPr lang="en-US" sz="4400" b="1" u="sng" dirty="0"/>
              <a:t>Link Section</a:t>
            </a:r>
          </a:p>
          <a:p>
            <a:r>
              <a:rPr lang="en-US" dirty="0"/>
              <a:t>The link section provides instructions to the compiler to link functions from the system library.</a:t>
            </a:r>
          </a:p>
          <a:p>
            <a:pPr>
              <a:buNone/>
            </a:pPr>
            <a:r>
              <a:rPr lang="en-US" sz="4400" b="1" u="sng" dirty="0">
                <a:solidFill>
                  <a:srgbClr val="7030A0"/>
                </a:solidFill>
              </a:rPr>
              <a:t>Preprocessor Directives</a:t>
            </a:r>
          </a:p>
          <a:p>
            <a:r>
              <a:rPr lang="en-US" dirty="0"/>
              <a:t>The preprocessor, as its name implies, is a program that processes the source code before it passes through the compiler.</a:t>
            </a:r>
          </a:p>
          <a:p>
            <a:r>
              <a:rPr lang="en-US" dirty="0"/>
              <a:t>It operates under the control of preprocessor directives.</a:t>
            </a:r>
          </a:p>
          <a:p>
            <a:r>
              <a:rPr lang="en-US" dirty="0"/>
              <a:t>Preprocessor directives are placed in the source program before the main line.</a:t>
            </a:r>
          </a:p>
          <a:p>
            <a:r>
              <a:rPr lang="en-US" dirty="0"/>
              <a:t>Before the source code passes through the compiler, it is examined by the processor for any processor directives.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/>
              <a:t>Preprocessor directives follow special syntax rules that are different from the normal C syntax.</a:t>
            </a:r>
          </a:p>
          <a:p>
            <a:r>
              <a:rPr lang="en-US" dirty="0"/>
              <a:t>They all begin with the symbol # and do not require a semicolon at the end 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194305" name="Table 3"/>
          <p:cNvGraphicFramePr>
            <a:graphicFrameLocks noGrp="1"/>
          </p:cNvGraphicFramePr>
          <p:nvPr/>
        </p:nvGraphicFramePr>
        <p:xfrm>
          <a:off x="685800" y="2362200"/>
          <a:ext cx="8229600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4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4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dirty="0"/>
                        <a:t>Directives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Functions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#include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Specifies the files to be included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#define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Defines a Macro substitution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#</a:t>
                      </a:r>
                      <a:r>
                        <a:rPr lang="en-US" sz="2400" b="1" dirty="0" err="1"/>
                        <a:t>undef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Undefine</a:t>
                      </a:r>
                      <a:r>
                        <a:rPr lang="en-US" sz="2400" b="1" dirty="0"/>
                        <a:t> a macro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#</a:t>
                      </a:r>
                      <a:r>
                        <a:rPr lang="en-US" sz="2400" b="1" dirty="0" err="1"/>
                        <a:t>ifdef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Test for a macro definition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#</a:t>
                      </a:r>
                      <a:r>
                        <a:rPr lang="en-US" sz="2400" b="1" dirty="0" err="1"/>
                        <a:t>endif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Specifies the end of </a:t>
                      </a:r>
                      <a:r>
                        <a:rPr lang="en-US" sz="2400" b="1" baseline="0" dirty="0"/>
                        <a:t> #if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#</a:t>
                      </a:r>
                      <a:r>
                        <a:rPr lang="en-US" sz="2400" b="1" dirty="0" err="1"/>
                        <a:t>ifndef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Test whether a macro is not defined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#if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Test a compile-time condition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#else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Specifies alternatives when #if test fails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Q2. Write an algorithm to find the largest of 2 numbers?</a:t>
            </a:r>
          </a:p>
          <a:p>
            <a:pPr>
              <a:buNone/>
            </a:pPr>
            <a:r>
              <a:rPr lang="en-US" dirty="0"/>
              <a:t>The steps are :</a:t>
            </a:r>
          </a:p>
          <a:p>
            <a:pPr>
              <a:buNone/>
            </a:pPr>
            <a:r>
              <a:rPr lang="en-US" dirty="0"/>
              <a:t>1. Start</a:t>
            </a:r>
            <a:endParaRPr lang="en-US" b="1" dirty="0"/>
          </a:p>
          <a:p>
            <a:pPr>
              <a:buNone/>
            </a:pPr>
            <a:r>
              <a:rPr lang="en-US" dirty="0"/>
              <a:t>2. Get two number A and B.</a:t>
            </a:r>
          </a:p>
          <a:p>
            <a:pPr>
              <a:buNone/>
            </a:pPr>
            <a:r>
              <a:rPr lang="en-US" dirty="0"/>
              <a:t>3. If A &gt; B then print A else print B.</a:t>
            </a:r>
          </a:p>
          <a:p>
            <a:pPr>
              <a:buNone/>
            </a:pPr>
            <a:r>
              <a:rPr lang="en-US" dirty="0"/>
              <a:t>4. Stop.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3750" lnSpcReduction="20000"/>
          </a:bodyPr>
          <a:lstStyle/>
          <a:p>
            <a:pPr>
              <a:buNone/>
            </a:pPr>
            <a:r>
              <a:rPr lang="en-US" sz="4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Header Files</a:t>
            </a:r>
          </a:p>
          <a:p>
            <a:r>
              <a:rPr lang="en-US" dirty="0"/>
              <a:t>Many of the C functions are stored in the C library.</a:t>
            </a:r>
          </a:p>
          <a:p>
            <a:r>
              <a:rPr lang="en-US" dirty="0"/>
              <a:t>Library functions are grouped category wise and stored in different files known as header files.</a:t>
            </a:r>
          </a:p>
          <a:p>
            <a:r>
              <a:rPr lang="en-US" dirty="0"/>
              <a:t>Header files are stored with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.h</a:t>
            </a:r>
            <a:r>
              <a:rPr lang="en-US" dirty="0"/>
              <a:t> extension.</a:t>
            </a:r>
          </a:p>
          <a:p>
            <a:pPr marL="514350" indent="-514350">
              <a:buAutoNum type="arabicPeriod"/>
            </a:pPr>
            <a:r>
              <a:rPr lang="en-US" b="1" dirty="0" err="1">
                <a:solidFill>
                  <a:schemeClr val="bg2">
                    <a:lumMod val="10000"/>
                  </a:schemeClr>
                </a:solidFill>
              </a:rPr>
              <a:t>stdio.h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 ---- standard input/output library functions</a:t>
            </a:r>
          </a:p>
          <a:p>
            <a:pPr marL="514350" indent="-514350">
              <a:buAutoNum type="arabicPeriod"/>
            </a:pPr>
            <a:r>
              <a:rPr lang="en-US" b="1" dirty="0" err="1">
                <a:solidFill>
                  <a:schemeClr val="bg2">
                    <a:lumMod val="10000"/>
                  </a:schemeClr>
                </a:solidFill>
              </a:rPr>
              <a:t>conio.h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---- console input output library functions</a:t>
            </a:r>
          </a:p>
          <a:p>
            <a:pPr marL="514350" indent="-514350">
              <a:buAutoNum type="arabicPeriod"/>
            </a:pPr>
            <a:r>
              <a:rPr lang="en-US" b="1" dirty="0" err="1">
                <a:solidFill>
                  <a:schemeClr val="bg2">
                    <a:lumMod val="10000"/>
                  </a:schemeClr>
                </a:solidFill>
              </a:rPr>
              <a:t>math.h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----  mathematical functions</a:t>
            </a:r>
          </a:p>
          <a:p>
            <a:pPr marL="514350" indent="-514350">
              <a:buAutoNum type="arabicPeriod"/>
            </a:pPr>
            <a:r>
              <a:rPr lang="en-US" b="1" dirty="0" err="1">
                <a:solidFill>
                  <a:schemeClr val="bg2">
                    <a:lumMod val="10000"/>
                  </a:schemeClr>
                </a:solidFill>
              </a:rPr>
              <a:t>string.h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---- string handling functions</a:t>
            </a:r>
          </a:p>
          <a:p>
            <a:pPr marL="514350" indent="-514350">
              <a:buAutoNum type="arabicPeriod"/>
            </a:pPr>
            <a:r>
              <a:rPr lang="en-US" b="1" dirty="0" err="1">
                <a:solidFill>
                  <a:schemeClr val="bg2">
                    <a:lumMod val="10000"/>
                  </a:schemeClr>
                </a:solidFill>
              </a:rPr>
              <a:t>time.h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 ---- time manipulation functions</a:t>
            </a:r>
          </a:p>
          <a:p>
            <a:pPr marL="514350" indent="-514350">
              <a:buAutoNum type="arabicPeriod"/>
            </a:pPr>
            <a:r>
              <a:rPr lang="en-US" b="1" dirty="0" err="1">
                <a:solidFill>
                  <a:schemeClr val="bg2">
                    <a:lumMod val="10000"/>
                  </a:schemeClr>
                </a:solidFill>
              </a:rPr>
              <a:t>ctype.h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 ---- character testing and conversion functions</a:t>
            </a:r>
          </a:p>
          <a:p>
            <a:pPr marL="514350" indent="-514350">
              <a:buAutoNum type="arabicPeriod"/>
            </a:pPr>
            <a:r>
              <a:rPr lang="en-US" b="1" dirty="0" err="1">
                <a:solidFill>
                  <a:schemeClr val="bg2">
                    <a:lumMod val="10000"/>
                  </a:schemeClr>
                </a:solidFill>
              </a:rPr>
              <a:t>stdlib.h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 ---- utility functions</a:t>
            </a:r>
          </a:p>
          <a:p>
            <a:pPr marL="514350" indent="-514350">
              <a:buAutoNum type="arabicPeriod"/>
            </a:pPr>
            <a:r>
              <a:rPr lang="en-US" b="1" dirty="0" err="1">
                <a:solidFill>
                  <a:schemeClr val="bg2">
                    <a:lumMod val="10000"/>
                  </a:schemeClr>
                </a:solidFill>
              </a:rPr>
              <a:t>process.h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 ---- threads and processes functions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#include Directive</a:t>
            </a:r>
          </a:p>
        </p:txBody>
      </p:sp>
      <p:sp>
        <p:nvSpPr>
          <p:cNvPr id="1048695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6875" lnSpcReduction="10000"/>
          </a:bodyPr>
          <a:lstStyle/>
          <a:p>
            <a:r>
              <a:rPr lang="en-US" dirty="0"/>
              <a:t>If we want to access the functions stored in the library , it is necessary to tell the compiler about the files to be accessed.</a:t>
            </a:r>
          </a:p>
          <a:p>
            <a:r>
              <a:rPr lang="en-US" dirty="0"/>
              <a:t>This is achieved by using the preprocessor directive #include as follows:</a:t>
            </a:r>
          </a:p>
          <a:p>
            <a:r>
              <a:rPr lang="en-US" b="1" dirty="0"/>
              <a:t>#include&lt;filename&gt;</a:t>
            </a:r>
          </a:p>
          <a:p>
            <a:pPr>
              <a:buNone/>
            </a:pPr>
            <a:r>
              <a:rPr lang="en-US" b="1" dirty="0"/>
              <a:t>Or</a:t>
            </a:r>
          </a:p>
          <a:p>
            <a:pPr>
              <a:buNone/>
            </a:pPr>
            <a:r>
              <a:rPr lang="en-US" b="1" dirty="0"/>
              <a:t>#include “filename”</a:t>
            </a:r>
          </a:p>
          <a:p>
            <a:r>
              <a:rPr lang="en-US" dirty="0"/>
              <a:t>filename is the name of the header file which contains the required function definition.</a:t>
            </a:r>
          </a:p>
          <a:p>
            <a:r>
              <a:rPr lang="en-US" dirty="0"/>
              <a:t>#include&lt;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Symbolic constants</a:t>
            </a:r>
          </a:p>
        </p:txBody>
      </p:sp>
      <p:sp>
        <p:nvSpPr>
          <p:cNvPr id="1048697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dirty="0"/>
              <a:t>Assignment of a constant to a symbolic name is called symbolic constants.</a:t>
            </a:r>
          </a:p>
          <a:p>
            <a:r>
              <a:rPr lang="en-US" dirty="0"/>
              <a:t>To define a symbolic constant we use </a:t>
            </a:r>
            <a:r>
              <a:rPr lang="en-US" b="1" dirty="0"/>
              <a:t>#define </a:t>
            </a:r>
            <a:r>
              <a:rPr lang="en-US" dirty="0"/>
              <a:t>directive.</a:t>
            </a:r>
          </a:p>
          <a:p>
            <a:r>
              <a:rPr lang="en-US" b="1" dirty="0"/>
              <a:t>#define </a:t>
            </a:r>
            <a:r>
              <a:rPr lang="en-US" b="1" dirty="0" err="1"/>
              <a:t>symbolic_name</a:t>
            </a:r>
            <a:r>
              <a:rPr lang="en-US" b="1" dirty="0"/>
              <a:t> </a:t>
            </a:r>
            <a:r>
              <a:rPr lang="en-US" b="1" dirty="0" err="1"/>
              <a:t>value_of_constant</a:t>
            </a:r>
            <a:endParaRPr lang="en-US" b="1" dirty="0"/>
          </a:p>
          <a:p>
            <a:r>
              <a:rPr lang="en-US" b="1" dirty="0"/>
              <a:t>#define PI 3.14</a:t>
            </a:r>
          </a:p>
          <a:p>
            <a:r>
              <a:rPr lang="en-US" dirty="0"/>
              <a:t>Symbolic names are sometimes called </a:t>
            </a:r>
            <a:r>
              <a:rPr lang="en-US" b="1" dirty="0"/>
              <a:t>constant identifiers</a:t>
            </a:r>
            <a:r>
              <a:rPr lang="en-US" dirty="0"/>
              <a:t>. Since the symbolic names are constants.</a:t>
            </a:r>
          </a:p>
          <a:p>
            <a:endParaRPr lang="en-US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6875" lnSpcReduction="10000"/>
          </a:bodyPr>
          <a:lstStyle/>
          <a:p>
            <a:pPr>
              <a:buNone/>
            </a:pPr>
            <a:r>
              <a:rPr lang="en-US" dirty="0"/>
              <a:t>The following rules apply to a #define statement which define a symbolic constant.</a:t>
            </a:r>
          </a:p>
          <a:p>
            <a:pPr marL="514350" indent="-514350">
              <a:buAutoNum type="arabicPeriod"/>
            </a:pPr>
            <a:r>
              <a:rPr lang="en-US" dirty="0"/>
              <a:t>Symbolic names have the same form as variable names( use capital letters to visually distinguish them from the normal variable).</a:t>
            </a:r>
          </a:p>
          <a:p>
            <a:pPr marL="514350" indent="-514350">
              <a:buAutoNum type="arabicPeriod"/>
            </a:pPr>
            <a:r>
              <a:rPr lang="en-US" dirty="0"/>
              <a:t>No blank space between the pound sign ‘#’ and the word define is permitted.</a:t>
            </a:r>
          </a:p>
          <a:p>
            <a:pPr marL="514350" indent="-514350">
              <a:buAutoNum type="arabicPeriod"/>
            </a:pPr>
            <a:r>
              <a:rPr lang="en-US" dirty="0"/>
              <a:t>‘#’ must be the first character in the line.</a:t>
            </a:r>
          </a:p>
          <a:p>
            <a:pPr marL="514350" indent="-514350">
              <a:buAutoNum type="arabicPeriod"/>
            </a:pPr>
            <a:r>
              <a:rPr lang="en-US" dirty="0"/>
              <a:t>A blank space is required between #define and symbolic name and between name and value.</a:t>
            </a:r>
          </a:p>
          <a:p>
            <a:pPr marL="514350" indent="-514350">
              <a:buAutoNum type="arabicPeriod"/>
            </a:pPr>
            <a:r>
              <a:rPr lang="en-US" dirty="0"/>
              <a:t>#define statement must not end with a semicolon.</a:t>
            </a:r>
          </a:p>
          <a:p>
            <a:pPr marL="514350" indent="-514350">
              <a:buAutoNum type="arabicPeriod"/>
            </a:pPr>
            <a:r>
              <a:rPr lang="en-US" dirty="0"/>
              <a:t>After definition, the symbolic name should not be assigned any other value.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0625" lnSpcReduction="20000"/>
          </a:bodyPr>
          <a:lstStyle/>
          <a:p>
            <a:pPr>
              <a:buNone/>
            </a:pPr>
            <a:r>
              <a:rPr lang="en-US" dirty="0"/>
              <a:t>#define PI 3.14;</a:t>
            </a:r>
          </a:p>
          <a:p>
            <a:pPr>
              <a:buNone/>
            </a:pPr>
            <a:r>
              <a:rPr lang="en-US" dirty="0"/>
              <a:t>#define PI=3.14</a:t>
            </a:r>
          </a:p>
          <a:p>
            <a:pPr>
              <a:buNone/>
            </a:pPr>
            <a:r>
              <a:rPr lang="en-US" dirty="0"/>
              <a:t># define PI 3.14</a:t>
            </a:r>
          </a:p>
          <a:p>
            <a:pPr>
              <a:buNone/>
            </a:pPr>
            <a:r>
              <a:rPr lang="en-US" dirty="0"/>
              <a:t>#Define PI 3.14</a:t>
            </a:r>
          </a:p>
          <a:p>
            <a:pPr>
              <a:buNone/>
            </a:pPr>
            <a:r>
              <a:rPr lang="en-US" dirty="0"/>
              <a:t>#define MAX$ 345</a:t>
            </a:r>
          </a:p>
          <a:p>
            <a:pPr>
              <a:buNone/>
            </a:pPr>
            <a:r>
              <a:rPr lang="en-US" dirty="0"/>
              <a:t>#define A 45+34</a:t>
            </a:r>
          </a:p>
          <a:p>
            <a:r>
              <a:rPr lang="en-US" b="1" dirty="0"/>
              <a:t>Where an identifier in a program is replaced by a predefined string is called </a:t>
            </a:r>
            <a:r>
              <a:rPr lang="en-US" b="1" dirty="0">
                <a:solidFill>
                  <a:srgbClr val="FF0000"/>
                </a:solidFill>
              </a:rPr>
              <a:t>macro substitution</a:t>
            </a:r>
            <a:r>
              <a:rPr lang="en-US" b="1" dirty="0"/>
              <a:t>.</a:t>
            </a:r>
          </a:p>
          <a:p>
            <a:r>
              <a:rPr lang="en-US" dirty="0"/>
              <a:t>#define B 8+4</a:t>
            </a:r>
          </a:p>
          <a:p>
            <a:pPr>
              <a:buNone/>
            </a:pPr>
            <a:r>
              <a:rPr lang="en-US" dirty="0"/>
              <a:t>	#define C 2*3</a:t>
            </a:r>
          </a:p>
          <a:p>
            <a:pPr>
              <a:buNone/>
            </a:pPr>
            <a:r>
              <a:rPr lang="en-US" dirty="0"/>
              <a:t>	A=B/C;</a:t>
            </a:r>
          </a:p>
          <a:p>
            <a:pPr>
              <a:buNone/>
            </a:pPr>
            <a:r>
              <a:rPr lang="en-US" dirty="0"/>
              <a:t>	A=8+4/2*3; </a:t>
            </a:r>
            <a:r>
              <a:rPr lang="en-US" dirty="0">
                <a:solidFill>
                  <a:srgbClr val="FF0000"/>
                </a:solidFill>
              </a:rPr>
              <a:t>14</a:t>
            </a:r>
          </a:p>
          <a:p>
            <a:r>
              <a:rPr lang="en-US" dirty="0"/>
              <a:t>#define B (8+4)</a:t>
            </a:r>
          </a:p>
          <a:p>
            <a:pPr>
              <a:buNone/>
            </a:pPr>
            <a:r>
              <a:rPr lang="en-US" dirty="0"/>
              <a:t>	#define C (2*3)</a:t>
            </a:r>
          </a:p>
          <a:p>
            <a:pPr>
              <a:buNone/>
            </a:pPr>
            <a:r>
              <a:rPr lang="en-US" dirty="0"/>
              <a:t>	A=B/C;</a:t>
            </a:r>
          </a:p>
          <a:p>
            <a:pPr>
              <a:buNone/>
            </a:pPr>
            <a:r>
              <a:rPr lang="en-US" dirty="0"/>
              <a:t>	A=(8+4)/(2*3); </a:t>
            </a:r>
            <a:r>
              <a:rPr lang="en-US" dirty="0">
                <a:solidFill>
                  <a:srgbClr val="FF0000"/>
                </a:solidFill>
              </a:rPr>
              <a:t>2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/>
              <a:t>The main() function</a:t>
            </a:r>
          </a:p>
        </p:txBody>
      </p:sp>
      <p:sp>
        <p:nvSpPr>
          <p:cNvPr id="1048701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3750" lnSpcReduction="20000"/>
          </a:bodyPr>
          <a:lstStyle/>
          <a:p>
            <a:r>
              <a:rPr lang="en-US" dirty="0"/>
              <a:t>The main function is a part of every C program. </a:t>
            </a:r>
          </a:p>
          <a:p>
            <a:r>
              <a:rPr lang="en-US" dirty="0"/>
              <a:t>The execution of the program starts and ends at main function. </a:t>
            </a:r>
          </a:p>
          <a:p>
            <a:r>
              <a:rPr lang="en-US" dirty="0"/>
              <a:t>The function takes the form:</a:t>
            </a:r>
          </a:p>
          <a:p>
            <a:pPr>
              <a:buNone/>
            </a:pPr>
            <a:r>
              <a:rPr lang="en-US" b="1" dirty="0" err="1">
                <a:solidFill>
                  <a:srgbClr val="FF0000"/>
                </a:solidFill>
              </a:rPr>
              <a:t>returntype</a:t>
            </a:r>
            <a:r>
              <a:rPr lang="en-US" b="1" dirty="0">
                <a:solidFill>
                  <a:srgbClr val="FF0000"/>
                </a:solidFill>
              </a:rPr>
              <a:t> main()</a:t>
            </a:r>
          </a:p>
          <a:p>
            <a:pPr>
              <a:buNone/>
            </a:pPr>
            <a:r>
              <a:rPr lang="en-US" dirty="0"/>
              <a:t>() indicates it is a function. </a:t>
            </a:r>
          </a:p>
          <a:p>
            <a:r>
              <a:rPr lang="en-US" dirty="0"/>
              <a:t>Every function should return a value where the place it is called. So return type indicates the type of the data that the function returns.</a:t>
            </a:r>
          </a:p>
          <a:p>
            <a:pPr>
              <a:buNone/>
            </a:pPr>
            <a:r>
              <a:rPr lang="en-US" b="1" dirty="0"/>
              <a:t>void main()</a:t>
            </a:r>
          </a:p>
          <a:p>
            <a:pPr>
              <a:buNone/>
            </a:pPr>
            <a:r>
              <a:rPr lang="en-US" b="1" dirty="0" err="1"/>
              <a:t>int</a:t>
            </a:r>
            <a:r>
              <a:rPr lang="en-US" b="1" dirty="0"/>
              <a:t> main()</a:t>
            </a:r>
          </a:p>
          <a:p>
            <a:pPr>
              <a:buNone/>
            </a:pPr>
            <a:r>
              <a:rPr lang="en-US" b="1" dirty="0"/>
              <a:t>float main()</a:t>
            </a:r>
          </a:p>
          <a:p>
            <a:pPr>
              <a:buNone/>
            </a:pPr>
            <a:r>
              <a:rPr lang="en-US" b="1" dirty="0"/>
              <a:t>main()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r>
              <a:rPr lang="en-US" b="1" dirty="0"/>
              <a:t>Control string</a:t>
            </a:r>
          </a:p>
        </p:txBody>
      </p:sp>
      <p:sp>
        <p:nvSpPr>
          <p:cNvPr id="104870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3750" lnSpcReduction="20000"/>
          </a:bodyPr>
          <a:lstStyle/>
          <a:p>
            <a:r>
              <a:rPr lang="en-US" dirty="0"/>
              <a:t>Control string is also known as </a:t>
            </a:r>
            <a:r>
              <a:rPr lang="en-US" b="1" dirty="0"/>
              <a:t>format string </a:t>
            </a:r>
            <a:r>
              <a:rPr lang="en-US" dirty="0"/>
              <a:t>or </a:t>
            </a:r>
            <a:r>
              <a:rPr lang="en-US" b="1" dirty="0"/>
              <a:t>format </a:t>
            </a:r>
            <a:r>
              <a:rPr lang="en-US" b="1" dirty="0" err="1"/>
              <a:t>specifier</a:t>
            </a:r>
            <a:r>
              <a:rPr lang="en-US" b="1" dirty="0"/>
              <a:t>.</a:t>
            </a:r>
          </a:p>
          <a:p>
            <a:r>
              <a:rPr lang="en-US" dirty="0"/>
              <a:t>It specifies the sequence or the format or the way in which text will be read from the standard input or printed to the standard output.</a:t>
            </a:r>
          </a:p>
          <a:p>
            <a:r>
              <a:rPr lang="en-US" b="1" dirty="0" err="1"/>
              <a:t>int</a:t>
            </a:r>
            <a:r>
              <a:rPr lang="en-US" b="1" dirty="0"/>
              <a:t> -&gt; %d</a:t>
            </a:r>
          </a:p>
          <a:p>
            <a:r>
              <a:rPr lang="en-US" b="1" dirty="0"/>
              <a:t>unsigned -&gt; %u</a:t>
            </a:r>
          </a:p>
          <a:p>
            <a:r>
              <a:rPr lang="en-US" b="1" dirty="0"/>
              <a:t>long </a:t>
            </a:r>
            <a:r>
              <a:rPr lang="en-US" b="1" dirty="0" err="1"/>
              <a:t>int</a:t>
            </a:r>
            <a:r>
              <a:rPr lang="en-US" b="1" dirty="0"/>
              <a:t>-&gt;%ld</a:t>
            </a:r>
          </a:p>
          <a:p>
            <a:r>
              <a:rPr lang="en-US" b="1" dirty="0"/>
              <a:t>float -&gt;%f</a:t>
            </a:r>
          </a:p>
          <a:p>
            <a:r>
              <a:rPr lang="en-US" b="1" dirty="0"/>
              <a:t>double-&gt; %lf</a:t>
            </a:r>
          </a:p>
          <a:p>
            <a:r>
              <a:rPr lang="en-US" b="1" dirty="0"/>
              <a:t>long double -&gt; %Lf</a:t>
            </a:r>
          </a:p>
          <a:p>
            <a:r>
              <a:rPr lang="en-US" b="1" dirty="0"/>
              <a:t>char-&gt;%c</a:t>
            </a:r>
          </a:p>
          <a:p>
            <a:r>
              <a:rPr lang="en-US" b="1" dirty="0"/>
              <a:t>string-&gt;%s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Reading data from keyboard</a:t>
            </a:r>
          </a:p>
        </p:txBody>
      </p:sp>
      <p:sp>
        <p:nvSpPr>
          <p:cNvPr id="1048705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6875" lnSpcReduction="10000"/>
          </a:bodyPr>
          <a:lstStyle/>
          <a:p>
            <a:r>
              <a:rPr lang="en-US" dirty="0"/>
              <a:t>We use different functions to read data or provide input values to the variables.</a:t>
            </a:r>
          </a:p>
          <a:p>
            <a:r>
              <a:rPr lang="en-US" dirty="0"/>
              <a:t>The most commonly used function is 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</a:rPr>
              <a:t>scanf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().</a:t>
            </a:r>
          </a:p>
          <a:p>
            <a:r>
              <a:rPr lang="en-US" b="1" dirty="0" err="1">
                <a:solidFill>
                  <a:schemeClr val="bg2">
                    <a:lumMod val="10000"/>
                  </a:schemeClr>
                </a:solidFill>
              </a:rPr>
              <a:t>scanf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() is included in the header file </a:t>
            </a:r>
            <a:r>
              <a:rPr lang="en-US" b="1" dirty="0" err="1">
                <a:solidFill>
                  <a:srgbClr val="FF0000"/>
                </a:solidFill>
              </a:rPr>
              <a:t>stdio.h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 syntax: 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</a:rPr>
              <a:t>scanf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(“control 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</a:rPr>
              <a:t>string”,&amp;variable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);</a:t>
            </a:r>
          </a:p>
          <a:p>
            <a:r>
              <a:rPr lang="en-US" b="1" dirty="0" err="1"/>
              <a:t>int</a:t>
            </a:r>
            <a:r>
              <a:rPr lang="en-US" b="1" dirty="0"/>
              <a:t> a;</a:t>
            </a:r>
          </a:p>
          <a:p>
            <a:pPr>
              <a:buNone/>
            </a:pPr>
            <a:r>
              <a:rPr lang="en-US" b="1" dirty="0"/>
              <a:t>	float b;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/>
              <a:t>scanf</a:t>
            </a:r>
            <a:r>
              <a:rPr lang="en-US" b="1" dirty="0"/>
              <a:t>(“%</a:t>
            </a:r>
            <a:r>
              <a:rPr lang="en-US" b="1" dirty="0" err="1"/>
              <a:t>d”,&amp;a</a:t>
            </a:r>
            <a:r>
              <a:rPr lang="en-US" b="1" dirty="0"/>
              <a:t>);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/>
              <a:t>scanf</a:t>
            </a:r>
            <a:r>
              <a:rPr lang="en-US" b="1" dirty="0"/>
              <a:t>(“%</a:t>
            </a:r>
            <a:r>
              <a:rPr lang="en-US" b="1" dirty="0" err="1"/>
              <a:t>f”,&amp;b</a:t>
            </a:r>
            <a:r>
              <a:rPr lang="en-US" b="1" dirty="0"/>
              <a:t>);</a:t>
            </a:r>
          </a:p>
          <a:p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a,b</a:t>
            </a:r>
            <a:r>
              <a:rPr lang="en-US" b="1" dirty="0"/>
              <a:t>;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/>
              <a:t>scanf</a:t>
            </a:r>
            <a:r>
              <a:rPr lang="en-US" b="1" dirty="0"/>
              <a:t>(“%</a:t>
            </a:r>
            <a:r>
              <a:rPr lang="en-US" b="1" dirty="0" err="1"/>
              <a:t>d%d”,&amp;a,&amp;b</a:t>
            </a:r>
            <a:r>
              <a:rPr lang="en-US" b="1" dirty="0"/>
              <a:t>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Display output </a:t>
            </a:r>
          </a:p>
        </p:txBody>
      </p:sp>
      <p:sp>
        <p:nvSpPr>
          <p:cNvPr id="1048707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/>
              <a:t>The most commonly used output function is </a:t>
            </a:r>
            <a:r>
              <a:rPr lang="en-US" b="1" dirty="0" err="1"/>
              <a:t>printf</a:t>
            </a:r>
            <a:r>
              <a:rPr lang="en-US" b="1" dirty="0"/>
              <a:t>().</a:t>
            </a:r>
          </a:p>
          <a:p>
            <a:r>
              <a:rPr lang="en-US" b="1" dirty="0" err="1"/>
              <a:t>printf</a:t>
            </a:r>
            <a:r>
              <a:rPr lang="en-US" b="1" dirty="0"/>
              <a:t>() </a:t>
            </a:r>
            <a:r>
              <a:rPr lang="en-US" dirty="0"/>
              <a:t>is included in </a:t>
            </a:r>
            <a:r>
              <a:rPr lang="en-US" dirty="0" err="1">
                <a:solidFill>
                  <a:srgbClr val="FF0000"/>
                </a:solidFill>
              </a:rPr>
              <a:t>stdio.h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Syntax: </a:t>
            </a:r>
            <a:r>
              <a:rPr lang="en-US" b="1" dirty="0" err="1"/>
              <a:t>printf</a:t>
            </a:r>
            <a:r>
              <a:rPr lang="en-US" b="1" dirty="0"/>
              <a:t>(“message”);</a:t>
            </a:r>
          </a:p>
          <a:p>
            <a:pPr>
              <a:buNone/>
            </a:pPr>
            <a:r>
              <a:rPr lang="en-US" b="1" dirty="0" err="1"/>
              <a:t>printf</a:t>
            </a:r>
            <a:r>
              <a:rPr lang="en-US" b="1" dirty="0"/>
              <a:t>(“good morning”);</a:t>
            </a:r>
          </a:p>
          <a:p>
            <a:r>
              <a:rPr lang="en-US" b="1" dirty="0" err="1">
                <a:solidFill>
                  <a:srgbClr val="002060"/>
                </a:solidFill>
              </a:rPr>
              <a:t>int</a:t>
            </a:r>
            <a:r>
              <a:rPr lang="en-US" b="1" dirty="0">
                <a:solidFill>
                  <a:srgbClr val="002060"/>
                </a:solidFill>
              </a:rPr>
              <a:t> a=10;</a:t>
            </a: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</a:rPr>
              <a:t>   output: value of a=10</a:t>
            </a:r>
          </a:p>
          <a:p>
            <a:pPr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</a:rPr>
              <a:t>printf</a:t>
            </a:r>
            <a:r>
              <a:rPr lang="en-US" b="1" dirty="0">
                <a:solidFill>
                  <a:srgbClr val="FF0000"/>
                </a:solidFill>
              </a:rPr>
              <a:t>(“value of a=10”);</a:t>
            </a:r>
          </a:p>
          <a:p>
            <a:pPr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b="1" dirty="0" err="1">
                <a:solidFill>
                  <a:srgbClr val="00B050"/>
                </a:solidFill>
              </a:rPr>
              <a:t>printf</a:t>
            </a:r>
            <a:r>
              <a:rPr lang="en-US" b="1" dirty="0">
                <a:solidFill>
                  <a:srgbClr val="00B050"/>
                </a:solidFill>
              </a:rPr>
              <a:t>(“value of a=%</a:t>
            </a:r>
            <a:r>
              <a:rPr lang="en-US" b="1" dirty="0" err="1">
                <a:solidFill>
                  <a:srgbClr val="00B050"/>
                </a:solidFill>
              </a:rPr>
              <a:t>d”,a</a:t>
            </a:r>
            <a:r>
              <a:rPr lang="en-US" b="1" dirty="0">
                <a:solidFill>
                  <a:srgbClr val="00B050"/>
                </a:solidFill>
              </a:rPr>
              <a:t>);</a:t>
            </a:r>
          </a:p>
          <a:p>
            <a:pPr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</a:rPr>
              <a:t>printf</a:t>
            </a:r>
            <a:r>
              <a:rPr lang="en-US" b="1" dirty="0">
                <a:solidFill>
                  <a:srgbClr val="FF0000"/>
                </a:solidFill>
              </a:rPr>
              <a:t>(“value of a=%</a:t>
            </a:r>
            <a:r>
              <a:rPr lang="en-US" b="1" dirty="0" err="1">
                <a:solidFill>
                  <a:srgbClr val="FF0000"/>
                </a:solidFill>
              </a:rPr>
              <a:t>d”,&amp;a</a:t>
            </a:r>
            <a:r>
              <a:rPr lang="en-US" b="1" dirty="0">
                <a:solidFill>
                  <a:srgbClr val="FF0000"/>
                </a:solidFill>
              </a:rPr>
              <a:t>);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printf</a:t>
            </a:r>
            <a:r>
              <a:rPr lang="en-US" b="1" dirty="0">
                <a:solidFill>
                  <a:srgbClr val="002060"/>
                </a:solidFill>
              </a:rPr>
              <a:t>(“</a:t>
            </a:r>
            <a:r>
              <a:rPr lang="en-US" b="1" dirty="0" err="1">
                <a:solidFill>
                  <a:srgbClr val="002060"/>
                </a:solidFill>
              </a:rPr>
              <a:t>abc</a:t>
            </a:r>
            <a:r>
              <a:rPr lang="en-US" b="1" dirty="0">
                <a:solidFill>
                  <a:srgbClr val="002060"/>
                </a:solidFill>
              </a:rPr>
              <a:t>”);</a:t>
            </a: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</a:rPr>
              <a:t>	</a:t>
            </a:r>
            <a:r>
              <a:rPr lang="en-US" b="1" dirty="0" err="1">
                <a:solidFill>
                  <a:srgbClr val="002060"/>
                </a:solidFill>
              </a:rPr>
              <a:t>printf</a:t>
            </a:r>
            <a:r>
              <a:rPr lang="en-US" b="1" dirty="0">
                <a:solidFill>
                  <a:srgbClr val="002060"/>
                </a:solidFill>
              </a:rPr>
              <a:t>(“</a:t>
            </a:r>
            <a:r>
              <a:rPr lang="en-US" b="1" dirty="0" err="1">
                <a:solidFill>
                  <a:srgbClr val="002060"/>
                </a:solidFill>
              </a:rPr>
              <a:t>klm</a:t>
            </a:r>
            <a:r>
              <a:rPr lang="en-US" b="1" dirty="0">
                <a:solidFill>
                  <a:srgbClr val="002060"/>
                </a:solidFill>
              </a:rPr>
              <a:t>”);</a:t>
            </a: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</a:rPr>
              <a:t>	</a:t>
            </a:r>
            <a:r>
              <a:rPr lang="en-US" b="1" dirty="0" err="1">
                <a:solidFill>
                  <a:srgbClr val="002060"/>
                </a:solidFill>
              </a:rPr>
              <a:t>printf</a:t>
            </a:r>
            <a:r>
              <a:rPr lang="en-US" b="1" dirty="0">
                <a:solidFill>
                  <a:srgbClr val="002060"/>
                </a:solidFill>
              </a:rPr>
              <a:t>(“xyz”);</a:t>
            </a:r>
          </a:p>
          <a:p>
            <a:pPr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Output: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abcklmxyz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b="1" dirty="0" err="1">
                <a:solidFill>
                  <a:srgbClr val="002060"/>
                </a:solidFill>
              </a:rPr>
              <a:t>printf</a:t>
            </a:r>
            <a:r>
              <a:rPr lang="en-US" b="1" dirty="0">
                <a:solidFill>
                  <a:srgbClr val="002060"/>
                </a:solidFill>
              </a:rPr>
              <a:t>(“</a:t>
            </a:r>
            <a:r>
              <a:rPr lang="en-US" b="1" dirty="0" err="1">
                <a:solidFill>
                  <a:srgbClr val="002060"/>
                </a:solidFill>
              </a:rPr>
              <a:t>abc</a:t>
            </a:r>
            <a:r>
              <a:rPr lang="en-US" b="1" dirty="0">
                <a:solidFill>
                  <a:srgbClr val="002060"/>
                </a:solidFill>
              </a:rPr>
              <a:t>\</a:t>
            </a:r>
            <a:r>
              <a:rPr lang="en-US" b="1" dirty="0" err="1">
                <a:solidFill>
                  <a:srgbClr val="002060"/>
                </a:solidFill>
              </a:rPr>
              <a:t>nklm</a:t>
            </a:r>
            <a:r>
              <a:rPr lang="en-US" b="1" dirty="0">
                <a:solidFill>
                  <a:srgbClr val="002060"/>
                </a:solidFill>
              </a:rPr>
              <a:t>\</a:t>
            </a:r>
            <a:r>
              <a:rPr lang="en-US" b="1" dirty="0" err="1">
                <a:solidFill>
                  <a:srgbClr val="002060"/>
                </a:solidFill>
              </a:rPr>
              <a:t>nxyz</a:t>
            </a:r>
            <a:r>
              <a:rPr lang="en-US" b="1" dirty="0">
                <a:solidFill>
                  <a:srgbClr val="002060"/>
                </a:solidFill>
              </a:rPr>
              <a:t>”);</a:t>
            </a:r>
          </a:p>
          <a:p>
            <a:pPr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Output:	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abc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			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klm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			xyz</a:t>
            </a:r>
          </a:p>
          <a:p>
            <a:r>
              <a:rPr lang="en-US" b="1" dirty="0" err="1">
                <a:solidFill>
                  <a:srgbClr val="002060"/>
                </a:solidFill>
              </a:rPr>
              <a:t>printf</a:t>
            </a:r>
            <a:r>
              <a:rPr lang="en-US" b="1" dirty="0">
                <a:solidFill>
                  <a:srgbClr val="002060"/>
                </a:solidFill>
              </a:rPr>
              <a:t>(“</a:t>
            </a:r>
            <a:r>
              <a:rPr lang="en-US" b="1" dirty="0" err="1">
                <a:solidFill>
                  <a:srgbClr val="002060"/>
                </a:solidFill>
              </a:rPr>
              <a:t>abc</a:t>
            </a:r>
            <a:r>
              <a:rPr lang="en-US" b="1" dirty="0">
                <a:solidFill>
                  <a:srgbClr val="002060"/>
                </a:solidFill>
              </a:rPr>
              <a:t>\</a:t>
            </a:r>
            <a:r>
              <a:rPr lang="en-US" b="1" dirty="0" err="1">
                <a:solidFill>
                  <a:srgbClr val="002060"/>
                </a:solidFill>
              </a:rPr>
              <a:t>tklm</a:t>
            </a:r>
            <a:r>
              <a:rPr lang="en-US" b="1" dirty="0">
                <a:solidFill>
                  <a:srgbClr val="002060"/>
                </a:solidFill>
              </a:rPr>
              <a:t>\</a:t>
            </a:r>
            <a:r>
              <a:rPr lang="en-US" b="1" dirty="0" err="1">
                <a:solidFill>
                  <a:srgbClr val="002060"/>
                </a:solidFill>
              </a:rPr>
              <a:t>txyz</a:t>
            </a:r>
            <a:r>
              <a:rPr lang="en-US" b="1" dirty="0">
                <a:solidFill>
                  <a:srgbClr val="002060"/>
                </a:solidFill>
              </a:rPr>
              <a:t>”);</a:t>
            </a:r>
          </a:p>
          <a:p>
            <a:pPr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Output: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abc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klm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	    xyz	</a:t>
            </a:r>
          </a:p>
          <a:p>
            <a:pPr>
              <a:buNone/>
            </a:pP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FLOWCHART</a:t>
            </a:r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 fontScale="93750" lnSpcReduction="10000"/>
          </a:bodyPr>
          <a:lstStyle/>
          <a:p>
            <a:r>
              <a:rPr lang="en-US" dirty="0"/>
              <a:t>a flowchart is a symbolic representation of a solution to a given task. </a:t>
            </a:r>
          </a:p>
          <a:p>
            <a:r>
              <a:rPr lang="en-US" dirty="0"/>
              <a:t>Flowcharting is a tool that can help us to develop and represent graphically program logic sequence.</a:t>
            </a:r>
          </a:p>
          <a:p>
            <a:r>
              <a:rPr lang="en-US" dirty="0"/>
              <a:t> It also enables us to trace and detect any logical or other errors before the programs are written.</a:t>
            </a:r>
          </a:p>
          <a:p>
            <a:r>
              <a:rPr lang="en-US" dirty="0"/>
              <a:t>Computer professionals use two types of flowcharts </a:t>
            </a:r>
            <a:r>
              <a:rPr lang="en-US" dirty="0" err="1"/>
              <a:t>viz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b="1" dirty="0"/>
              <a:t>- Program Flowcharts.</a:t>
            </a:r>
          </a:p>
          <a:p>
            <a:pPr>
              <a:buNone/>
            </a:pPr>
            <a:r>
              <a:rPr lang="en-US" b="1" dirty="0"/>
              <a:t>- System Flowcharts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clrscr</a:t>
            </a:r>
            <a:r>
              <a:rPr lang="en-US" b="1" dirty="0">
                <a:solidFill>
                  <a:srgbClr val="002060"/>
                </a:solidFill>
              </a:rPr>
              <a:t>() function</a:t>
            </a:r>
            <a:r>
              <a:rPr lang="en-US" dirty="0"/>
              <a:t>: </a:t>
            </a:r>
            <a:r>
              <a:rPr lang="en-US" dirty="0" err="1"/>
              <a:t>clrscr</a:t>
            </a:r>
            <a:r>
              <a:rPr lang="en-US" dirty="0"/>
              <a:t>() function is used to clear the screen or flush the output of the previous programs.</a:t>
            </a:r>
          </a:p>
          <a:p>
            <a:r>
              <a:rPr lang="en-US" b="1" dirty="0" err="1">
                <a:solidFill>
                  <a:srgbClr val="002060"/>
                </a:solidFill>
              </a:rPr>
              <a:t>getch</a:t>
            </a:r>
            <a:r>
              <a:rPr lang="en-US" b="1" dirty="0">
                <a:solidFill>
                  <a:srgbClr val="002060"/>
                </a:solidFill>
              </a:rPr>
              <a:t>()</a:t>
            </a:r>
            <a:r>
              <a:rPr lang="en-US" dirty="0"/>
              <a:t> is the function used to hold the results in the screen until any key is pressed.</a:t>
            </a:r>
          </a:p>
          <a:p>
            <a:r>
              <a:rPr lang="en-US" dirty="0"/>
              <a:t>Both </a:t>
            </a:r>
            <a:r>
              <a:rPr lang="en-US" b="1" dirty="0" err="1"/>
              <a:t>clrscr</a:t>
            </a:r>
            <a:r>
              <a:rPr lang="en-US" b="1" dirty="0"/>
              <a:t>() </a:t>
            </a:r>
            <a:r>
              <a:rPr lang="en-US" dirty="0"/>
              <a:t>and </a:t>
            </a:r>
            <a:r>
              <a:rPr lang="en-US" b="1" dirty="0" err="1"/>
              <a:t>getch</a:t>
            </a:r>
            <a:r>
              <a:rPr lang="en-US" b="1" dirty="0"/>
              <a:t>() </a:t>
            </a:r>
            <a:r>
              <a:rPr lang="en-US" dirty="0"/>
              <a:t>included in </a:t>
            </a:r>
            <a:r>
              <a:rPr lang="en-US" b="1" dirty="0" err="1"/>
              <a:t>conio.h</a:t>
            </a:r>
            <a:r>
              <a:rPr lang="en-US" dirty="0"/>
              <a:t> header file.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6875" lnSpcReduction="10000"/>
          </a:bodyPr>
          <a:lstStyle/>
          <a:p>
            <a:pPr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 program to display good morning.</a:t>
            </a:r>
          </a:p>
          <a:p>
            <a:pPr>
              <a:buNone/>
            </a:pPr>
            <a:r>
              <a:rPr lang="en-US" b="1" dirty="0"/>
              <a:t>#include&lt;</a:t>
            </a:r>
            <a:r>
              <a:rPr lang="en-US" b="1" dirty="0" err="1"/>
              <a:t>stdio.h</a:t>
            </a:r>
            <a:r>
              <a:rPr lang="en-US" b="1" dirty="0"/>
              <a:t>&gt;</a:t>
            </a:r>
          </a:p>
          <a:p>
            <a:pPr>
              <a:buNone/>
            </a:pPr>
            <a:r>
              <a:rPr lang="en-US" b="1" dirty="0"/>
              <a:t>#include&lt;</a:t>
            </a:r>
            <a:r>
              <a:rPr lang="en-US" b="1" dirty="0" err="1"/>
              <a:t>conio.h</a:t>
            </a:r>
            <a:r>
              <a:rPr lang="en-US" b="1" dirty="0"/>
              <a:t>&gt;</a:t>
            </a:r>
          </a:p>
          <a:p>
            <a:pPr>
              <a:buNone/>
            </a:pPr>
            <a:r>
              <a:rPr lang="en-US" b="1" dirty="0"/>
              <a:t>void main()</a:t>
            </a:r>
          </a:p>
          <a:p>
            <a:pPr>
              <a:buNone/>
            </a:pPr>
            <a:r>
              <a:rPr lang="en-US" b="1" dirty="0"/>
              <a:t>{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clrscr</a:t>
            </a:r>
            <a:r>
              <a:rPr lang="en-US" b="1" dirty="0"/>
              <a:t>();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printf</a:t>
            </a:r>
            <a:r>
              <a:rPr lang="en-US" b="1" dirty="0"/>
              <a:t>(“good morning\n”);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getch</a:t>
            </a:r>
            <a:r>
              <a:rPr lang="en-US" b="1" dirty="0"/>
              <a:t>();</a:t>
            </a:r>
          </a:p>
          <a:p>
            <a:pPr>
              <a:buNone/>
            </a:pPr>
            <a:r>
              <a:rPr lang="en-US" b="1" dirty="0"/>
              <a:t>}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Output: </a:t>
            </a:r>
          </a:p>
          <a:p>
            <a:pPr>
              <a:buNone/>
            </a:pPr>
            <a:r>
              <a:rPr lang="en-US" b="1" dirty="0"/>
              <a:t>good morning  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7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 program to read and display a number.</a:t>
            </a:r>
          </a:p>
          <a:p>
            <a:pPr>
              <a:buNone/>
            </a:pPr>
            <a:r>
              <a:rPr lang="en-US" b="1" dirty="0"/>
              <a:t>#include&lt;</a:t>
            </a:r>
            <a:r>
              <a:rPr lang="en-US" b="1" dirty="0" err="1"/>
              <a:t>stdio.h</a:t>
            </a:r>
            <a:r>
              <a:rPr lang="en-US" b="1" dirty="0"/>
              <a:t>&gt;</a:t>
            </a:r>
          </a:p>
          <a:p>
            <a:pPr>
              <a:buNone/>
            </a:pPr>
            <a:r>
              <a:rPr lang="en-US" b="1" dirty="0"/>
              <a:t>#include&lt;</a:t>
            </a:r>
            <a:r>
              <a:rPr lang="en-US" b="1" dirty="0" err="1"/>
              <a:t>conio.h</a:t>
            </a:r>
            <a:r>
              <a:rPr lang="en-US" b="1" dirty="0"/>
              <a:t>&gt;</a:t>
            </a:r>
          </a:p>
          <a:p>
            <a:pPr>
              <a:buNone/>
            </a:pPr>
            <a:r>
              <a:rPr lang="en-US" b="1" dirty="0"/>
              <a:t>void main()</a:t>
            </a:r>
          </a:p>
          <a:p>
            <a:pPr>
              <a:buNone/>
            </a:pPr>
            <a:r>
              <a:rPr lang="en-US" b="1" dirty="0"/>
              <a:t>{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int</a:t>
            </a:r>
            <a:r>
              <a:rPr lang="en-US" b="1" dirty="0"/>
              <a:t> n;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clrscr</a:t>
            </a:r>
            <a:r>
              <a:rPr lang="en-US" b="1" dirty="0"/>
              <a:t>();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printf</a:t>
            </a:r>
            <a:r>
              <a:rPr lang="en-US" b="1" dirty="0"/>
              <a:t>(“enter a number\n”);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scanf</a:t>
            </a:r>
            <a:r>
              <a:rPr lang="en-US" b="1" dirty="0"/>
              <a:t>(“%</a:t>
            </a:r>
            <a:r>
              <a:rPr lang="en-US" b="1" dirty="0" err="1"/>
              <a:t>d”,&amp;n</a:t>
            </a:r>
            <a:r>
              <a:rPr lang="en-US" b="1" dirty="0"/>
              <a:t>);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printf</a:t>
            </a:r>
            <a:r>
              <a:rPr lang="en-US" b="1" dirty="0"/>
              <a:t>(“Number=%</a:t>
            </a:r>
            <a:r>
              <a:rPr lang="en-US" b="1" dirty="0" err="1"/>
              <a:t>d”,n</a:t>
            </a:r>
            <a:r>
              <a:rPr lang="en-US" b="1" dirty="0"/>
              <a:t>);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getch</a:t>
            </a:r>
            <a:r>
              <a:rPr lang="en-US" b="1" dirty="0"/>
              <a:t>();</a:t>
            </a:r>
          </a:p>
          <a:p>
            <a:pPr>
              <a:buNone/>
            </a:pPr>
            <a:r>
              <a:rPr lang="en-US" b="1" dirty="0"/>
              <a:t>}</a:t>
            </a:r>
          </a:p>
          <a:p>
            <a:pPr>
              <a:buNone/>
            </a:pPr>
            <a:r>
              <a:rPr lang="en-US" b="1" dirty="0"/>
              <a:t>Output:</a:t>
            </a:r>
          </a:p>
          <a:p>
            <a:pPr>
              <a:buNone/>
            </a:pPr>
            <a:r>
              <a:rPr lang="en-US" b="1" dirty="0"/>
              <a:t>enter a number</a:t>
            </a:r>
          </a:p>
          <a:p>
            <a:pPr>
              <a:buNone/>
            </a:pPr>
            <a:r>
              <a:rPr lang="en-US" b="1" dirty="0"/>
              <a:t>7</a:t>
            </a:r>
          </a:p>
          <a:p>
            <a:pPr>
              <a:buNone/>
            </a:pPr>
            <a:r>
              <a:rPr lang="en-US" b="1" dirty="0"/>
              <a:t>Number=7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numCol="2">
            <a:normAutofit fontScale="37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C program to find the sum of 2 numbers.</a:t>
            </a:r>
          </a:p>
          <a:p>
            <a:pPr>
              <a:buNone/>
            </a:pPr>
            <a:r>
              <a:rPr lang="en-US" b="1" dirty="0"/>
              <a:t>#include&lt;</a:t>
            </a:r>
            <a:r>
              <a:rPr lang="en-US" b="1" dirty="0" err="1"/>
              <a:t>stdio.h</a:t>
            </a:r>
            <a:r>
              <a:rPr lang="en-US" b="1" dirty="0"/>
              <a:t>&gt;</a:t>
            </a:r>
          </a:p>
          <a:p>
            <a:pPr>
              <a:buNone/>
            </a:pPr>
            <a:r>
              <a:rPr lang="en-US" b="1" dirty="0"/>
              <a:t>#include&lt;</a:t>
            </a:r>
            <a:r>
              <a:rPr lang="en-US" b="1" dirty="0" err="1"/>
              <a:t>conio.h</a:t>
            </a:r>
            <a:r>
              <a:rPr lang="en-US" b="1" dirty="0"/>
              <a:t>&gt;</a:t>
            </a:r>
          </a:p>
          <a:p>
            <a:pPr>
              <a:buNone/>
            </a:pPr>
            <a:r>
              <a:rPr lang="en-US" b="1" dirty="0"/>
              <a:t>void main()</a:t>
            </a:r>
          </a:p>
          <a:p>
            <a:pPr>
              <a:buNone/>
            </a:pPr>
            <a:r>
              <a:rPr lang="en-US" b="1" dirty="0"/>
              <a:t>{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a,b,sum</a:t>
            </a:r>
            <a:r>
              <a:rPr lang="en-US" b="1" dirty="0"/>
              <a:t>;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clrscr</a:t>
            </a:r>
            <a:r>
              <a:rPr lang="en-US" b="1" dirty="0"/>
              <a:t>();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printf</a:t>
            </a:r>
            <a:r>
              <a:rPr lang="en-US" b="1" dirty="0"/>
              <a:t>(“enter 2 numbers\n”);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scanf</a:t>
            </a:r>
            <a:r>
              <a:rPr lang="en-US" b="1" dirty="0"/>
              <a:t>(“%</a:t>
            </a:r>
            <a:r>
              <a:rPr lang="en-US" b="1" dirty="0" err="1"/>
              <a:t>d%d”,&amp;a,&amp;b</a:t>
            </a:r>
            <a:r>
              <a:rPr lang="en-US" b="1" dirty="0"/>
              <a:t>);</a:t>
            </a:r>
          </a:p>
          <a:p>
            <a:pPr>
              <a:buNone/>
            </a:pPr>
            <a:r>
              <a:rPr lang="en-US" b="1" dirty="0"/>
              <a:t>		sum=</a:t>
            </a:r>
            <a:r>
              <a:rPr lang="en-US" b="1" dirty="0" err="1"/>
              <a:t>a+b</a:t>
            </a:r>
            <a:r>
              <a:rPr lang="en-US" b="1" dirty="0"/>
              <a:t>;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printf</a:t>
            </a:r>
            <a:r>
              <a:rPr lang="en-US" b="1" dirty="0"/>
              <a:t>(“sum=%</a:t>
            </a:r>
            <a:r>
              <a:rPr lang="en-US" b="1" dirty="0" err="1"/>
              <a:t>d”,sum</a:t>
            </a:r>
            <a:r>
              <a:rPr lang="en-US" b="1" dirty="0"/>
              <a:t>);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getch</a:t>
            </a:r>
            <a:r>
              <a:rPr lang="en-US" b="1" dirty="0"/>
              <a:t>();</a:t>
            </a:r>
          </a:p>
          <a:p>
            <a:pPr>
              <a:buNone/>
            </a:pPr>
            <a:r>
              <a:rPr lang="en-US" b="1" dirty="0"/>
              <a:t>}</a:t>
            </a:r>
          </a:p>
          <a:p>
            <a:pPr>
              <a:buNone/>
            </a:pPr>
            <a:r>
              <a:rPr lang="en-US" b="1" dirty="0"/>
              <a:t>Output:</a:t>
            </a:r>
          </a:p>
          <a:p>
            <a:pPr>
              <a:buNone/>
            </a:pPr>
            <a:r>
              <a:rPr lang="en-US" b="1" dirty="0"/>
              <a:t>enter 2 numbers</a:t>
            </a:r>
          </a:p>
          <a:p>
            <a:pPr>
              <a:buNone/>
            </a:pPr>
            <a:r>
              <a:rPr lang="en-US" b="1" dirty="0"/>
              <a:t>7</a:t>
            </a:r>
          </a:p>
          <a:p>
            <a:pPr>
              <a:buNone/>
            </a:pPr>
            <a:r>
              <a:rPr lang="en-US" b="1" dirty="0"/>
              <a:t>8</a:t>
            </a:r>
          </a:p>
          <a:p>
            <a:pPr>
              <a:buNone/>
            </a:pPr>
            <a:r>
              <a:rPr lang="en-US" b="1" dirty="0"/>
              <a:t>sum=15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#include&lt;</a:t>
            </a:r>
            <a:r>
              <a:rPr lang="en-US" b="1" dirty="0" err="1"/>
              <a:t>stdio.h</a:t>
            </a:r>
            <a:r>
              <a:rPr lang="en-US" b="1" dirty="0"/>
              <a:t>&gt;</a:t>
            </a:r>
          </a:p>
          <a:p>
            <a:pPr>
              <a:buNone/>
            </a:pPr>
            <a:r>
              <a:rPr lang="en-US" b="1" dirty="0"/>
              <a:t>#include&lt;</a:t>
            </a:r>
            <a:r>
              <a:rPr lang="en-US" b="1" dirty="0" err="1"/>
              <a:t>conio.h</a:t>
            </a:r>
            <a:r>
              <a:rPr lang="en-US" b="1" dirty="0"/>
              <a:t>&gt;</a:t>
            </a:r>
          </a:p>
          <a:p>
            <a:pPr>
              <a:buNone/>
            </a:pPr>
            <a:r>
              <a:rPr lang="en-US" b="1" dirty="0"/>
              <a:t>void main()</a:t>
            </a:r>
          </a:p>
          <a:p>
            <a:pPr>
              <a:buNone/>
            </a:pPr>
            <a:r>
              <a:rPr lang="en-US" b="1" dirty="0"/>
              <a:t>{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a,b</a:t>
            </a:r>
            <a:r>
              <a:rPr lang="en-US" b="1" dirty="0"/>
              <a:t>;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clrscr</a:t>
            </a:r>
            <a:r>
              <a:rPr lang="en-US" b="1" dirty="0"/>
              <a:t>();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printf</a:t>
            </a:r>
            <a:r>
              <a:rPr lang="en-US" b="1" dirty="0"/>
              <a:t>(“enter 2 numbers\n”);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scanf</a:t>
            </a:r>
            <a:r>
              <a:rPr lang="en-US" b="1" dirty="0"/>
              <a:t>(“%</a:t>
            </a:r>
            <a:r>
              <a:rPr lang="en-US" b="1" dirty="0" err="1"/>
              <a:t>d%d”,&amp;a,&amp;b</a:t>
            </a:r>
            <a:r>
              <a:rPr lang="en-US" b="1" dirty="0"/>
              <a:t>);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printf</a:t>
            </a:r>
            <a:r>
              <a:rPr lang="en-US" b="1" dirty="0"/>
              <a:t>(“sum=%</a:t>
            </a:r>
            <a:r>
              <a:rPr lang="en-US" b="1" dirty="0" err="1"/>
              <a:t>d”,a+b</a:t>
            </a:r>
            <a:r>
              <a:rPr lang="en-US" b="1" dirty="0"/>
              <a:t>);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 err="1"/>
              <a:t>getch</a:t>
            </a:r>
            <a:r>
              <a:rPr lang="en-US" b="1" dirty="0"/>
              <a:t>();</a:t>
            </a:r>
          </a:p>
          <a:p>
            <a:pPr>
              <a:buNone/>
            </a:pPr>
            <a:r>
              <a:rPr lang="en-US" b="1" dirty="0"/>
              <a:t>}</a:t>
            </a:r>
          </a:p>
          <a:p>
            <a:pPr>
              <a:buNone/>
            </a:pPr>
            <a:r>
              <a:rPr lang="en-US" b="1" dirty="0"/>
              <a:t>Output:</a:t>
            </a:r>
          </a:p>
          <a:p>
            <a:pPr>
              <a:buNone/>
            </a:pPr>
            <a:r>
              <a:rPr lang="en-US" b="1" dirty="0"/>
              <a:t>enter 2 numbers</a:t>
            </a:r>
          </a:p>
          <a:p>
            <a:pPr>
              <a:buNone/>
            </a:pPr>
            <a:r>
              <a:rPr lang="en-US" b="1" dirty="0"/>
              <a:t>7</a:t>
            </a:r>
          </a:p>
          <a:p>
            <a:pPr>
              <a:buNone/>
            </a:pPr>
            <a:r>
              <a:rPr lang="en-US" b="1" dirty="0"/>
              <a:t>8</a:t>
            </a:r>
          </a:p>
          <a:p>
            <a:pPr>
              <a:buNone/>
            </a:pPr>
            <a:r>
              <a:rPr lang="en-US" b="1" dirty="0"/>
              <a:t>sum=15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324600"/>
          </a:xfrm>
        </p:spPr>
        <p:txBody>
          <a:bodyPr>
            <a:normAutofit fontScale="96875" lnSpcReduction="10000"/>
          </a:bodyPr>
          <a:lstStyle/>
          <a:p>
            <a:pPr>
              <a:buNone/>
            </a:pPr>
            <a:r>
              <a:rPr lang="en-US" b="1" dirty="0"/>
              <a:t>Symbols used to draw flowchart</a:t>
            </a:r>
          </a:p>
          <a:p>
            <a:pPr>
              <a:buNone/>
            </a:pPr>
            <a:r>
              <a:rPr lang="en-US" b="1" dirty="0"/>
              <a:t>1. </a:t>
            </a:r>
            <a:r>
              <a:rPr lang="en-US" b="1" u="sng" dirty="0"/>
              <a:t>Terminal Symbol</a:t>
            </a:r>
          </a:p>
          <a:p>
            <a:r>
              <a:rPr lang="en-US" dirty="0"/>
              <a:t>Every flowchart has a unique starting point and an ending point. </a:t>
            </a:r>
          </a:p>
          <a:p>
            <a:r>
              <a:rPr lang="en-US" dirty="0"/>
              <a:t>The flowchart begins at the start terminator and ends at the stop terminator. </a:t>
            </a:r>
          </a:p>
          <a:p>
            <a:r>
              <a:rPr lang="en-US" dirty="0"/>
              <a:t>The Starting Point is indicated with the word START inside the terminator symbol. </a:t>
            </a:r>
          </a:p>
          <a:p>
            <a:r>
              <a:rPr lang="en-US" dirty="0"/>
              <a:t>The Ending Point is indicated with the word STOP inside the terminator symbol. </a:t>
            </a:r>
            <a:r>
              <a:rPr lang="en-US" i="1" dirty="0"/>
              <a:t>There can be only one START and one STOP terminator in you entire flowchart.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5531</Words>
  <Application>Microsoft Office PowerPoint</Application>
  <PresentationFormat>On-screen Show (4:3)</PresentationFormat>
  <Paragraphs>661</Paragraphs>
  <Slides>83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7" baseType="lpstr">
      <vt:lpstr>Arial</vt:lpstr>
      <vt:lpstr>Calibri</vt:lpstr>
      <vt:lpstr>Wingdings</vt:lpstr>
      <vt:lpstr>Office Theme</vt:lpstr>
      <vt:lpstr>INTRODUCTION TO PROGRAMMING MODULE 1</vt:lpstr>
      <vt:lpstr>PowerPoint Presentation</vt:lpstr>
      <vt:lpstr>Algorithm</vt:lpstr>
      <vt:lpstr>PowerPoint Presentation</vt:lpstr>
      <vt:lpstr>PowerPoint Presentation</vt:lpstr>
      <vt:lpstr>PowerPoint Presentation</vt:lpstr>
      <vt:lpstr>PowerPoint Presentation</vt:lpstr>
      <vt:lpstr>FLOWCHART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ADVANTAGES OF FLOWCHARTS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Programming Languages</vt:lpstr>
      <vt:lpstr>Language Translators</vt:lpstr>
      <vt:lpstr>History of C</vt:lpstr>
      <vt:lpstr>PowerPoint Presentation</vt:lpstr>
      <vt:lpstr>PowerPoint Presentation</vt:lpstr>
      <vt:lpstr>Importance of C</vt:lpstr>
      <vt:lpstr>Executing a C 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CHARACTER SET</vt:lpstr>
      <vt:lpstr>PowerPoint Presentation</vt:lpstr>
      <vt:lpstr>C TOKENS</vt:lpstr>
      <vt:lpstr>KEYWORDS</vt:lpstr>
      <vt:lpstr>IDENTIFIERS</vt:lpstr>
      <vt:lpstr>Rules for Identifiers</vt:lpstr>
      <vt:lpstr>PowerPoint Presentation</vt:lpstr>
      <vt:lpstr>CONSTANTS</vt:lpstr>
      <vt:lpstr>PowerPoint Presentation</vt:lpstr>
      <vt:lpstr>PowerPoint Presentation</vt:lpstr>
      <vt:lpstr>Backslash character constants :</vt:lpstr>
      <vt:lpstr>VARIABLES</vt:lpstr>
      <vt:lpstr>PowerPoint Presentation</vt:lpstr>
      <vt:lpstr>Data Types</vt:lpstr>
      <vt:lpstr>Primary Data types</vt:lpstr>
      <vt:lpstr>Int</vt:lpstr>
      <vt:lpstr>PowerPoint Presentation</vt:lpstr>
      <vt:lpstr>float</vt:lpstr>
      <vt:lpstr>PowerPoint Presentation</vt:lpstr>
      <vt:lpstr>Character(char)</vt:lpstr>
      <vt:lpstr>Void </vt:lpstr>
      <vt:lpstr>PowerPoint Presentation</vt:lpstr>
      <vt:lpstr>Declaration of Variables</vt:lpstr>
      <vt:lpstr>PowerPoint Presentation</vt:lpstr>
      <vt:lpstr>PowerPoint Presentation</vt:lpstr>
      <vt:lpstr>PowerPoint Presentation</vt:lpstr>
      <vt:lpstr>User-Defined Data type declaration</vt:lpstr>
      <vt:lpstr>PowerPoint Presentation</vt:lpstr>
      <vt:lpstr>PowerPoint Presentation</vt:lpstr>
      <vt:lpstr>Declaring a variable as constant</vt:lpstr>
      <vt:lpstr>Declaring a variable as volatile</vt:lpstr>
      <vt:lpstr>PowerPoint Presentation</vt:lpstr>
      <vt:lpstr>PowerPoint Presentation</vt:lpstr>
      <vt:lpstr>Documentation section</vt:lpstr>
      <vt:lpstr>PowerPoint Presentation</vt:lpstr>
      <vt:lpstr>PowerPoint Presentation</vt:lpstr>
      <vt:lpstr>PowerPoint Presentation</vt:lpstr>
      <vt:lpstr>#include Directive</vt:lpstr>
      <vt:lpstr>Symbolic constants</vt:lpstr>
      <vt:lpstr>PowerPoint Presentation</vt:lpstr>
      <vt:lpstr>PowerPoint Presentation</vt:lpstr>
      <vt:lpstr>The main() function</vt:lpstr>
      <vt:lpstr>Control string</vt:lpstr>
      <vt:lpstr>Reading data from keyboard</vt:lpstr>
      <vt:lpstr>Display output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asus</cp:lastModifiedBy>
  <cp:revision>1</cp:revision>
  <dcterms:created xsi:type="dcterms:W3CDTF">2021-05-17T04:07:13Z</dcterms:created>
  <dcterms:modified xsi:type="dcterms:W3CDTF">2023-06-13T14:35:13Z</dcterms:modified>
</cp:coreProperties>
</file>